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7" r:id="rId2"/>
    <p:sldMasterId id="2147483722" r:id="rId3"/>
    <p:sldMasterId id="2147483748" r:id="rId4"/>
    <p:sldMasterId id="2147483754" r:id="rId5"/>
    <p:sldMasterId id="2147483760" r:id="rId6"/>
    <p:sldMasterId id="2147483766" r:id="rId7"/>
  </p:sldMasterIdLst>
  <p:notesMasterIdLst>
    <p:notesMasterId r:id="rId74"/>
  </p:notesMasterIdLst>
  <p:sldIdLst>
    <p:sldId id="374" r:id="rId8"/>
    <p:sldId id="375" r:id="rId9"/>
    <p:sldId id="378" r:id="rId10"/>
    <p:sldId id="500" r:id="rId11"/>
    <p:sldId id="540" r:id="rId12"/>
    <p:sldId id="542" r:id="rId13"/>
    <p:sldId id="501" r:id="rId14"/>
    <p:sldId id="481" r:id="rId15"/>
    <p:sldId id="479" r:id="rId16"/>
    <p:sldId id="492" r:id="rId17"/>
    <p:sldId id="499" r:id="rId18"/>
    <p:sldId id="284" r:id="rId19"/>
    <p:sldId id="373" r:id="rId20"/>
    <p:sldId id="493" r:id="rId21"/>
    <p:sldId id="471" r:id="rId22"/>
    <p:sldId id="473" r:id="rId23"/>
    <p:sldId id="355" r:id="rId24"/>
    <p:sldId id="288" r:id="rId25"/>
    <p:sldId id="287" r:id="rId26"/>
    <p:sldId id="464" r:id="rId27"/>
    <p:sldId id="291" r:id="rId28"/>
    <p:sldId id="290" r:id="rId29"/>
    <p:sldId id="292" r:id="rId30"/>
    <p:sldId id="293" r:id="rId31"/>
    <p:sldId id="294" r:id="rId32"/>
    <p:sldId id="296" r:id="rId33"/>
    <p:sldId id="295" r:id="rId34"/>
    <p:sldId id="297" r:id="rId35"/>
    <p:sldId id="546" r:id="rId36"/>
    <p:sldId id="298" r:id="rId37"/>
    <p:sldId id="360" r:id="rId38"/>
    <p:sldId id="361" r:id="rId39"/>
    <p:sldId id="495" r:id="rId40"/>
    <p:sldId id="299" r:id="rId41"/>
    <p:sldId id="300" r:id="rId42"/>
    <p:sldId id="470" r:id="rId43"/>
    <p:sldId id="547" r:id="rId44"/>
    <p:sldId id="340" r:id="rId45"/>
    <p:sldId id="548" r:id="rId46"/>
    <p:sldId id="467" r:id="rId47"/>
    <p:sldId id="468" r:id="rId48"/>
    <p:sldId id="478" r:id="rId49"/>
    <p:sldId id="461" r:id="rId50"/>
    <p:sldId id="465" r:id="rId51"/>
    <p:sldId id="383" r:id="rId52"/>
    <p:sldId id="387" r:id="rId53"/>
    <p:sldId id="525" r:id="rId54"/>
    <p:sldId id="400" r:id="rId55"/>
    <p:sldId id="402" r:id="rId56"/>
    <p:sldId id="403" r:id="rId57"/>
    <p:sldId id="411" r:id="rId58"/>
    <p:sldId id="416" r:id="rId59"/>
    <p:sldId id="421" r:id="rId60"/>
    <p:sldId id="504" r:id="rId61"/>
    <p:sldId id="505" r:id="rId62"/>
    <p:sldId id="510" r:id="rId63"/>
    <p:sldId id="507" r:id="rId64"/>
    <p:sldId id="511" r:id="rId65"/>
    <p:sldId id="521" r:id="rId66"/>
    <p:sldId id="508" r:id="rId67"/>
    <p:sldId id="522" r:id="rId68"/>
    <p:sldId id="513" r:id="rId69"/>
    <p:sldId id="516" r:id="rId70"/>
    <p:sldId id="408" r:id="rId71"/>
    <p:sldId id="423" r:id="rId72"/>
    <p:sldId id="545"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94662" autoAdjust="0"/>
  </p:normalViewPr>
  <p:slideViewPr>
    <p:cSldViewPr>
      <p:cViewPr>
        <p:scale>
          <a:sx n="70" d="100"/>
          <a:sy n="70" d="100"/>
        </p:scale>
        <p:origin x="-1152" y="-90"/>
      </p:cViewPr>
      <p:guideLst>
        <p:guide orient="horz" pos="2160"/>
        <p:guide pos="2880"/>
      </p:guideLst>
    </p:cSldViewPr>
  </p:slideViewPr>
  <p:outlineViewPr>
    <p:cViewPr>
      <p:scale>
        <a:sx n="33" d="100"/>
        <a:sy n="33" d="100"/>
      </p:scale>
      <p:origin x="42" y="0"/>
    </p:cViewPr>
  </p:outlineViewPr>
  <p:notesTextViewPr>
    <p:cViewPr>
      <p:scale>
        <a:sx n="1" d="1"/>
        <a:sy n="1" d="1"/>
      </p:scale>
      <p:origin x="0" y="0"/>
    </p:cViewPr>
  </p:notesTextViewPr>
  <p:sorterViewPr>
    <p:cViewPr>
      <p:scale>
        <a:sx n="100" d="100"/>
        <a:sy n="100" d="100"/>
      </p:scale>
      <p:origin x="0" y="9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58438A-4FEA-4109-91AE-677B46F4B560}" type="datetimeFigureOut">
              <a:rPr lang="en-GB" smtClean="0"/>
              <a:t>15/12/2019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E9F6D9-E769-42EA-B583-C269A3A664BE}" type="slidenum">
              <a:rPr lang="en-GB" smtClean="0"/>
              <a:t>‹#›</a:t>
            </a:fld>
            <a:endParaRPr lang="en-GB"/>
          </a:p>
        </p:txBody>
      </p:sp>
    </p:spTree>
    <p:extLst>
      <p:ext uri="{BB962C8B-B14F-4D97-AF65-F5344CB8AC3E}">
        <p14:creationId xmlns:p14="http://schemas.microsoft.com/office/powerpoint/2010/main" val="29073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xmlns="" id="{7C6C4103-823F-416A-A733-A1361BC2B2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661247-9BB4-430D-8E28-857C2C365F45}" type="slidenum">
              <a:rPr lang="en-US" altLang="en-US"/>
              <a:pPr/>
              <a:t>12</a:t>
            </a:fld>
            <a:endParaRPr lang="en-US" altLang="en-US"/>
          </a:p>
        </p:txBody>
      </p:sp>
      <p:sp>
        <p:nvSpPr>
          <p:cNvPr id="58371" name="Rectangle 2">
            <a:extLst>
              <a:ext uri="{FF2B5EF4-FFF2-40B4-BE49-F238E27FC236}">
                <a16:creationId xmlns:a16="http://schemas.microsoft.com/office/drawing/2014/main" xmlns="" id="{073788B3-1E24-4C36-804C-EF73445715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xmlns="" id="{DC55BEC3-D45A-41DC-B93D-E2F1D908D6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ar-SA"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081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0762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a:t>انقر لتحرير نمط العنوان الرئيسي</a:t>
            </a:r>
          </a:p>
        </p:txBody>
      </p:sp>
      <p:sp>
        <p:nvSpPr>
          <p:cNvPr id="3" name="عنصر نائب للنص 2"/>
          <p:cNvSpPr>
            <a:spLocks noGrp="1"/>
          </p:cNvSpPr>
          <p:nvPr>
            <p:ph type="body" sz="half" idx="1"/>
          </p:nvPr>
        </p:nvSpPr>
        <p:spPr>
          <a:xfrm>
            <a:off x="457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Date Placeholder 4">
            <a:extLst>
              <a:ext uri="{FF2B5EF4-FFF2-40B4-BE49-F238E27FC236}">
                <a16:creationId xmlns:a16="http://schemas.microsoft.com/office/drawing/2014/main" xmlns="" id="{161CA542-6333-4C5F-AEE3-06CBC3F0C1A9}"/>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xmlns="" id="{E1A93EB6-75DE-4FEE-9271-F7E7DE36D9F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xmlns="" id="{79D51532-6CFF-4F67-9889-C1304CC493A8}"/>
              </a:ext>
            </a:extLst>
          </p:cNvPr>
          <p:cNvSpPr>
            <a:spLocks noGrp="1" noChangeArrowheads="1"/>
          </p:cNvSpPr>
          <p:nvPr>
            <p:ph type="sldNum" sz="quarter" idx="12"/>
          </p:nvPr>
        </p:nvSpPr>
        <p:spPr/>
        <p:txBody>
          <a:bodyPr/>
          <a:lstStyle>
            <a:lvl1pPr>
              <a:defRPr/>
            </a:lvl1pPr>
          </a:lstStyle>
          <a:p>
            <a:fld id="{E2576C8F-5354-4A34-BE49-E6C275F9ABA2}" type="slidenum">
              <a:rPr lang="en-US" altLang="en-US"/>
              <a:pPr/>
              <a:t>‹#›</a:t>
            </a:fld>
            <a:endParaRPr lang="en-US" altLang="en-US"/>
          </a:p>
        </p:txBody>
      </p:sp>
    </p:spTree>
    <p:extLst>
      <p:ext uri="{BB962C8B-B14F-4D97-AF65-F5344CB8AC3E}">
        <p14:creationId xmlns:p14="http://schemas.microsoft.com/office/powerpoint/2010/main" val="4058353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5FD028-97A3-4669-895E-AAF49091B630}" type="slidenum">
              <a:rPr lang="ar-SA" altLang="en-US" smtClean="0"/>
              <a:pPr/>
              <a:t>‹#›</a:t>
            </a:fld>
            <a:endParaRPr lang="en-US"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216875C-13CA-4596-A455-24E2389B1A49}" type="slidenum">
              <a:rPr lang="ar-SA" altLang="en-US" smtClean="0"/>
              <a:pPr/>
              <a:t>‹#›</a:t>
            </a:fld>
            <a:endParaRPr lang="en-US" alt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60FAB-560A-46E2-8879-A4C07D9B9E0A}"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5B93827-2A86-4422-B6CA-B960D191CB79}" type="slidenum">
              <a:rPr lang="ar-SA" altLang="en-US" smtClean="0"/>
              <a:pPr/>
              <a:t>‹#›</a:t>
            </a:fld>
            <a:endParaRPr lang="en-US" alt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E37BE4B-B61C-4F9C-8095-3D94054974F9}" type="slidenum">
              <a:rPr lang="ar-SA" altLang="en-US" smtClean="0"/>
              <a:pPr/>
              <a:t>‹#›</a:t>
            </a:fld>
            <a:endParaRPr lang="en-US" alt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8F4E4C-A54C-499E-8C16-8E7471D0F39B}"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C77A329-251E-4AA3-B96A-1621701CCF08}"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6F2B10E-3FA2-45F8-B48D-5D3970E37FD8}"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1" i="0">
                <a:solidFill>
                  <a:srgbClr val="00336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6840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99904A-1775-447E-B1B7-DC7FC6BD7FB1}" type="slidenum">
              <a:rPr lang="ar-SA" altLang="en-US" smtClean="0"/>
              <a:pPr/>
              <a:t>‹#›</a:t>
            </a:fld>
            <a:endParaRPr lang="en-US"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6698F1-AB7B-4867-BFB3-53568E954066}"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778B7B-CBDD-491C-A646-29275BBC92CD}"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a:t>انقر لتحرير نمط العنوان الرئيسي</a:t>
            </a:r>
          </a:p>
        </p:txBody>
      </p:sp>
      <p:sp>
        <p:nvSpPr>
          <p:cNvPr id="3" name="عنصر نائب للنص 2"/>
          <p:cNvSpPr>
            <a:spLocks noGrp="1"/>
          </p:cNvSpPr>
          <p:nvPr>
            <p:ph type="body" sz="half" idx="1"/>
          </p:nvPr>
        </p:nvSpPr>
        <p:spPr>
          <a:xfrm>
            <a:off x="457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Date Placeholder 4">
            <a:extLst>
              <a:ext uri="{FF2B5EF4-FFF2-40B4-BE49-F238E27FC236}">
                <a16:creationId xmlns:a16="http://schemas.microsoft.com/office/drawing/2014/main" xmlns="" id="{161CA542-6333-4C5F-AEE3-06CBC3F0C1A9}"/>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xmlns="" id="{E1A93EB6-75DE-4FEE-9271-F7E7DE36D9F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xmlns="" id="{79D51532-6CFF-4F67-9889-C1304CC493A8}"/>
              </a:ext>
            </a:extLst>
          </p:cNvPr>
          <p:cNvSpPr>
            <a:spLocks noGrp="1" noChangeArrowheads="1"/>
          </p:cNvSpPr>
          <p:nvPr>
            <p:ph type="sldNum" sz="quarter" idx="12"/>
          </p:nvPr>
        </p:nvSpPr>
        <p:spPr/>
        <p:txBody>
          <a:bodyPr/>
          <a:lstStyle>
            <a:lvl1pPr>
              <a:defRPr/>
            </a:lvl1pPr>
          </a:lstStyle>
          <a:p>
            <a:fld id="{E2576C8F-5354-4A34-BE49-E6C275F9ABA2}" type="slidenum">
              <a:rPr lang="en-US" altLang="en-US"/>
              <a:pPr/>
              <a:t>‹#›</a:t>
            </a:fld>
            <a:endParaRPr lang="en-US" altLang="en-US"/>
          </a:p>
        </p:txBody>
      </p:sp>
    </p:spTree>
    <p:extLst>
      <p:ext uri="{BB962C8B-B14F-4D97-AF65-F5344CB8AC3E}">
        <p14:creationId xmlns:p14="http://schemas.microsoft.com/office/powerpoint/2010/main" val="4058353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64639" y="2217420"/>
            <a:ext cx="601472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42672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26015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00375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9722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37728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a:t>انقر لتحرير نمط العنوان الرئيسي</a:t>
            </a:r>
          </a:p>
        </p:txBody>
      </p:sp>
      <p:sp>
        <p:nvSpPr>
          <p:cNvPr id="3" name="عنصر نائب للنص 2"/>
          <p:cNvSpPr>
            <a:spLocks noGrp="1"/>
          </p:cNvSpPr>
          <p:nvPr>
            <p:ph type="body" sz="half" idx="1"/>
          </p:nvPr>
        </p:nvSpPr>
        <p:spPr>
          <a:xfrm>
            <a:off x="457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Date Placeholder 4">
            <a:extLst>
              <a:ext uri="{FF2B5EF4-FFF2-40B4-BE49-F238E27FC236}">
                <a16:creationId xmlns:a16="http://schemas.microsoft.com/office/drawing/2014/main" xmlns="" id="{161CA542-6333-4C5F-AEE3-06CBC3F0C1A9}"/>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xmlns="" id="{E1A93EB6-75DE-4FEE-9271-F7E7DE36D9F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xmlns="" id="{79D51532-6CFF-4F67-9889-C1304CC493A8}"/>
              </a:ext>
            </a:extLst>
          </p:cNvPr>
          <p:cNvSpPr>
            <a:spLocks noGrp="1" noChangeArrowheads="1"/>
          </p:cNvSpPr>
          <p:nvPr>
            <p:ph type="sldNum" sz="quarter" idx="12"/>
          </p:nvPr>
        </p:nvSpPr>
        <p:spPr/>
        <p:txBody>
          <a:bodyPr/>
          <a:lstStyle>
            <a:lvl1pPr>
              <a:defRPr/>
            </a:lvl1pPr>
          </a:lstStyle>
          <a:p>
            <a:fld id="{E2576C8F-5354-4A34-BE49-E6C275F9ABA2}" type="slidenum">
              <a:rPr lang="en-US" altLang="en-US"/>
              <a:pPr/>
              <a:t>‹#›</a:t>
            </a:fld>
            <a:endParaRPr lang="en-US" altLang="en-US"/>
          </a:p>
        </p:txBody>
      </p:sp>
    </p:spTree>
    <p:extLst>
      <p:ext uri="{BB962C8B-B14F-4D97-AF65-F5344CB8AC3E}">
        <p14:creationId xmlns:p14="http://schemas.microsoft.com/office/powerpoint/2010/main" val="4058353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932518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60FAB-560A-46E2-8879-A4C07D9B9E0A}" type="slidenum">
              <a:rPr lang="ar-SA" altLang="en-US" smtClean="0"/>
              <a:pPr/>
              <a:t>‹#›</a:t>
            </a:fld>
            <a:endParaRPr lang="en-US"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64639" y="2217420"/>
            <a:ext cx="601472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17055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947684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687167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755905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54455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64639" y="2217420"/>
            <a:ext cx="601472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0986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97723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5889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88311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61824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01476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64639" y="2217420"/>
            <a:ext cx="601472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23578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02029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286318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65901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943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2160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3556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1" i="0">
                <a:solidFill>
                  <a:srgbClr val="00336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7457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91232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66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971645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jp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5.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jp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6.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1.jp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7.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762000" cy="6858000"/>
          </a:xfrm>
          <a:custGeom>
            <a:avLst/>
            <a:gdLst/>
            <a:ahLst/>
            <a:cxnLst/>
            <a:rect l="l" t="t" r="r" b="b"/>
            <a:pathLst>
              <a:path w="762000" h="6858000">
                <a:moveTo>
                  <a:pt x="762000" y="0"/>
                </a:moveTo>
                <a:lnTo>
                  <a:pt x="0" y="0"/>
                </a:lnTo>
                <a:lnTo>
                  <a:pt x="0" y="6858000"/>
                </a:lnTo>
                <a:lnTo>
                  <a:pt x="762000" y="6858000"/>
                </a:lnTo>
                <a:lnTo>
                  <a:pt x="762000" y="0"/>
                </a:lnTo>
                <a:close/>
              </a:path>
            </a:pathLst>
          </a:custGeom>
          <a:solidFill>
            <a:srgbClr val="99CC99"/>
          </a:solidFill>
        </p:spPr>
        <p:txBody>
          <a:bodyPr wrap="square" lIns="0" tIns="0" rIns="0" bIns="0" rtlCol="0"/>
          <a:lstStyle/>
          <a:p>
            <a:endParaRPr>
              <a:solidFill>
                <a:prstClr val="black"/>
              </a:solidFill>
            </a:endParaRPr>
          </a:p>
        </p:txBody>
      </p:sp>
      <p:sp>
        <p:nvSpPr>
          <p:cNvPr id="17" name="bk object 17"/>
          <p:cNvSpPr/>
          <p:nvPr/>
        </p:nvSpPr>
        <p:spPr>
          <a:xfrm>
            <a:off x="457200" y="0"/>
            <a:ext cx="2743200" cy="1167130"/>
          </a:xfrm>
          <a:custGeom>
            <a:avLst/>
            <a:gdLst/>
            <a:ahLst/>
            <a:cxnLst/>
            <a:rect l="l" t="t" r="r" b="b"/>
            <a:pathLst>
              <a:path w="2743200" h="1167130">
                <a:moveTo>
                  <a:pt x="2743200" y="0"/>
                </a:moveTo>
                <a:lnTo>
                  <a:pt x="0" y="0"/>
                </a:lnTo>
                <a:lnTo>
                  <a:pt x="0" y="1167129"/>
                </a:lnTo>
                <a:lnTo>
                  <a:pt x="304800" y="1167129"/>
                </a:lnTo>
                <a:lnTo>
                  <a:pt x="304800" y="1056639"/>
                </a:lnTo>
                <a:lnTo>
                  <a:pt x="307280" y="1029751"/>
                </a:lnTo>
                <a:lnTo>
                  <a:pt x="317480" y="975022"/>
                </a:lnTo>
                <a:lnTo>
                  <a:pt x="338990" y="919539"/>
                </a:lnTo>
                <a:lnTo>
                  <a:pt x="370859" y="866159"/>
                </a:lnTo>
                <a:lnTo>
                  <a:pt x="413047" y="822404"/>
                </a:lnTo>
                <a:lnTo>
                  <a:pt x="465077" y="788273"/>
                </a:lnTo>
                <a:lnTo>
                  <a:pt x="561340" y="762000"/>
                </a:lnTo>
                <a:lnTo>
                  <a:pt x="2743200" y="762000"/>
                </a:lnTo>
                <a:lnTo>
                  <a:pt x="2743200" y="0"/>
                </a:lnTo>
                <a:close/>
              </a:path>
              <a:path w="2743200" h="1167130">
                <a:moveTo>
                  <a:pt x="2743200" y="762000"/>
                </a:moveTo>
                <a:lnTo>
                  <a:pt x="561340" y="762000"/>
                </a:lnTo>
                <a:lnTo>
                  <a:pt x="603250" y="764539"/>
                </a:lnTo>
                <a:lnTo>
                  <a:pt x="2743200" y="762000"/>
                </a:lnTo>
                <a:close/>
              </a:path>
            </a:pathLst>
          </a:custGeom>
          <a:solidFill>
            <a:srgbClr val="99CC99"/>
          </a:solidFill>
        </p:spPr>
        <p:txBody>
          <a:bodyPr wrap="square" lIns="0" tIns="0" rIns="0" bIns="0" rtlCol="0"/>
          <a:lstStyle/>
          <a:p>
            <a:endParaRPr>
              <a:solidFill>
                <a:prstClr val="black"/>
              </a:solidFill>
            </a:endParaRPr>
          </a:p>
        </p:txBody>
      </p:sp>
      <p:sp>
        <p:nvSpPr>
          <p:cNvPr id="18" name="bk object 18"/>
          <p:cNvSpPr/>
          <p:nvPr/>
        </p:nvSpPr>
        <p:spPr>
          <a:xfrm>
            <a:off x="609600" y="1981200"/>
            <a:ext cx="7010400" cy="317500"/>
          </a:xfrm>
          <a:custGeom>
            <a:avLst/>
            <a:gdLst/>
            <a:ahLst/>
            <a:cxnLst/>
            <a:rect l="l" t="t" r="r" b="b"/>
            <a:pathLst>
              <a:path w="7010400" h="317500">
                <a:moveTo>
                  <a:pt x="0" y="0"/>
                </a:moveTo>
                <a:lnTo>
                  <a:pt x="0" y="317500"/>
                </a:lnTo>
                <a:lnTo>
                  <a:pt x="7010400" y="317500"/>
                </a:lnTo>
                <a:lnTo>
                  <a:pt x="7010400" y="0"/>
                </a:lnTo>
                <a:lnTo>
                  <a:pt x="0" y="0"/>
                </a:lnTo>
                <a:close/>
              </a:path>
            </a:pathLst>
          </a:custGeom>
          <a:solidFill>
            <a:srgbClr val="003366"/>
          </a:solidFill>
        </p:spPr>
        <p:txBody>
          <a:bodyPr wrap="square" lIns="0" tIns="0" rIns="0" bIns="0" rtlCol="0"/>
          <a:lstStyle/>
          <a:p>
            <a:endParaRPr>
              <a:solidFill>
                <a:prstClr val="black"/>
              </a:solidFill>
            </a:endParaRPr>
          </a:p>
        </p:txBody>
      </p:sp>
      <p:sp>
        <p:nvSpPr>
          <p:cNvPr id="19" name="bk object 19"/>
          <p:cNvSpPr/>
          <p:nvPr/>
        </p:nvSpPr>
        <p:spPr>
          <a:xfrm>
            <a:off x="228600" y="1981200"/>
            <a:ext cx="393700" cy="318770"/>
          </a:xfrm>
          <a:custGeom>
            <a:avLst/>
            <a:gdLst/>
            <a:ahLst/>
            <a:cxnLst/>
            <a:rect l="l" t="t" r="r" b="b"/>
            <a:pathLst>
              <a:path w="393700" h="318769">
                <a:moveTo>
                  <a:pt x="393700" y="0"/>
                </a:moveTo>
                <a:lnTo>
                  <a:pt x="196850" y="0"/>
                </a:lnTo>
                <a:lnTo>
                  <a:pt x="147872" y="6291"/>
                </a:lnTo>
                <a:lnTo>
                  <a:pt x="101788" y="23659"/>
                </a:lnTo>
                <a:lnTo>
                  <a:pt x="61277" y="49847"/>
                </a:lnTo>
                <a:lnTo>
                  <a:pt x="29021" y="82597"/>
                </a:lnTo>
                <a:lnTo>
                  <a:pt x="7702" y="119650"/>
                </a:lnTo>
                <a:lnTo>
                  <a:pt x="0" y="158750"/>
                </a:lnTo>
                <a:lnTo>
                  <a:pt x="7702" y="198384"/>
                </a:lnTo>
                <a:lnTo>
                  <a:pt x="29021" y="235796"/>
                </a:lnTo>
                <a:lnTo>
                  <a:pt x="61277" y="268763"/>
                </a:lnTo>
                <a:lnTo>
                  <a:pt x="101788" y="295063"/>
                </a:lnTo>
                <a:lnTo>
                  <a:pt x="147872" y="312472"/>
                </a:lnTo>
                <a:lnTo>
                  <a:pt x="196850" y="318770"/>
                </a:lnTo>
                <a:lnTo>
                  <a:pt x="393700" y="318770"/>
                </a:lnTo>
                <a:lnTo>
                  <a:pt x="393700" y="0"/>
                </a:lnTo>
                <a:close/>
              </a:path>
            </a:pathLst>
          </a:custGeom>
          <a:solidFill>
            <a:srgbClr val="003366"/>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913130" y="1225550"/>
            <a:ext cx="7317739" cy="574039"/>
          </a:xfrm>
          <a:prstGeom prst="rect">
            <a:avLst/>
          </a:prstGeom>
        </p:spPr>
        <p:txBody>
          <a:bodyPr wrap="square" lIns="0" tIns="0" rIns="0" bIns="0">
            <a:spAutoFit/>
          </a:bodyPr>
          <a:lstStyle>
            <a:lvl1pPr>
              <a:defRPr sz="3600" b="1" i="0">
                <a:solidFill>
                  <a:srgbClr val="006666"/>
                </a:solidFill>
                <a:latin typeface="Arial"/>
                <a:cs typeface="Arial"/>
              </a:defRPr>
            </a:lvl1pPr>
          </a:lstStyle>
          <a:p>
            <a:endParaRPr/>
          </a:p>
        </p:txBody>
      </p:sp>
      <p:sp>
        <p:nvSpPr>
          <p:cNvPr id="3" name="Holder 3"/>
          <p:cNvSpPr>
            <a:spLocks noGrp="1"/>
          </p:cNvSpPr>
          <p:nvPr>
            <p:ph type="body" idx="1"/>
          </p:nvPr>
        </p:nvSpPr>
        <p:spPr>
          <a:xfrm>
            <a:off x="916939" y="2321559"/>
            <a:ext cx="7522209" cy="1605279"/>
          </a:xfrm>
          <a:prstGeom prst="rect">
            <a:avLst/>
          </a:prstGeom>
        </p:spPr>
        <p:txBody>
          <a:bodyPr wrap="square" lIns="0" tIns="0" rIns="0" bIns="0">
            <a:spAutoFit/>
          </a:bodyPr>
          <a:lstStyle>
            <a:lvl1pPr>
              <a:defRPr sz="2400" b="1" i="0">
                <a:solidFill>
                  <a:srgbClr val="003366"/>
                </a:solidFill>
                <a:latin typeface="Arial"/>
                <a:cs typeface="Arial"/>
              </a:defRPr>
            </a:lvl1pPr>
          </a:lstStyle>
          <a:p>
            <a:endParaRPr/>
          </a:p>
        </p:txBody>
      </p:sp>
      <p:sp>
        <p:nvSpPr>
          <p:cNvPr id="4" name="Holder 4"/>
          <p:cNvSpPr>
            <a:spLocks noGrp="1"/>
          </p:cNvSpPr>
          <p:nvPr>
            <p:ph type="ftr" sz="quarter" idx="5"/>
          </p:nvPr>
        </p:nvSpPr>
        <p:spPr>
          <a:xfrm>
            <a:off x="6155690" y="6467172"/>
            <a:ext cx="2164715" cy="224154"/>
          </a:xfrm>
          <a:prstGeom prst="rect">
            <a:avLst/>
          </a:prstGeom>
        </p:spPr>
        <p:txBody>
          <a:bodyPr wrap="square" lIns="0" tIns="0" rIns="0" bIns="0">
            <a:spAutoFit/>
          </a:bodyPr>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659932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762000" cy="6858000"/>
          </a:xfrm>
          <a:custGeom>
            <a:avLst/>
            <a:gdLst/>
            <a:ahLst/>
            <a:cxnLst/>
            <a:rect l="l" t="t" r="r" b="b"/>
            <a:pathLst>
              <a:path w="762000" h="6858000">
                <a:moveTo>
                  <a:pt x="762000" y="0"/>
                </a:moveTo>
                <a:lnTo>
                  <a:pt x="0" y="0"/>
                </a:lnTo>
                <a:lnTo>
                  <a:pt x="0" y="6858000"/>
                </a:lnTo>
                <a:lnTo>
                  <a:pt x="762000" y="6858000"/>
                </a:lnTo>
                <a:lnTo>
                  <a:pt x="762000" y="0"/>
                </a:lnTo>
                <a:close/>
              </a:path>
            </a:pathLst>
          </a:custGeom>
          <a:solidFill>
            <a:srgbClr val="99CC99"/>
          </a:solidFill>
        </p:spPr>
        <p:txBody>
          <a:bodyPr wrap="square" lIns="0" tIns="0" rIns="0" bIns="0" rtlCol="0"/>
          <a:lstStyle/>
          <a:p>
            <a:endParaRPr>
              <a:solidFill>
                <a:prstClr val="black"/>
              </a:solidFill>
            </a:endParaRPr>
          </a:p>
        </p:txBody>
      </p:sp>
      <p:sp>
        <p:nvSpPr>
          <p:cNvPr id="17" name="bk object 17"/>
          <p:cNvSpPr/>
          <p:nvPr/>
        </p:nvSpPr>
        <p:spPr>
          <a:xfrm>
            <a:off x="457200" y="0"/>
            <a:ext cx="2743200" cy="1167130"/>
          </a:xfrm>
          <a:custGeom>
            <a:avLst/>
            <a:gdLst/>
            <a:ahLst/>
            <a:cxnLst/>
            <a:rect l="l" t="t" r="r" b="b"/>
            <a:pathLst>
              <a:path w="2743200" h="1167130">
                <a:moveTo>
                  <a:pt x="2743200" y="0"/>
                </a:moveTo>
                <a:lnTo>
                  <a:pt x="0" y="0"/>
                </a:lnTo>
                <a:lnTo>
                  <a:pt x="0" y="1167129"/>
                </a:lnTo>
                <a:lnTo>
                  <a:pt x="304800" y="1167129"/>
                </a:lnTo>
                <a:lnTo>
                  <a:pt x="304800" y="1056639"/>
                </a:lnTo>
                <a:lnTo>
                  <a:pt x="307280" y="1029751"/>
                </a:lnTo>
                <a:lnTo>
                  <a:pt x="317480" y="975022"/>
                </a:lnTo>
                <a:lnTo>
                  <a:pt x="338990" y="919539"/>
                </a:lnTo>
                <a:lnTo>
                  <a:pt x="370859" y="866159"/>
                </a:lnTo>
                <a:lnTo>
                  <a:pt x="413047" y="822404"/>
                </a:lnTo>
                <a:lnTo>
                  <a:pt x="465077" y="788273"/>
                </a:lnTo>
                <a:lnTo>
                  <a:pt x="561340" y="762000"/>
                </a:lnTo>
                <a:lnTo>
                  <a:pt x="2743200" y="762000"/>
                </a:lnTo>
                <a:lnTo>
                  <a:pt x="2743200" y="0"/>
                </a:lnTo>
                <a:close/>
              </a:path>
              <a:path w="2743200" h="1167130">
                <a:moveTo>
                  <a:pt x="2743200" y="762000"/>
                </a:moveTo>
                <a:lnTo>
                  <a:pt x="561340" y="762000"/>
                </a:lnTo>
                <a:lnTo>
                  <a:pt x="603250" y="764539"/>
                </a:lnTo>
                <a:lnTo>
                  <a:pt x="2743200" y="762000"/>
                </a:lnTo>
                <a:close/>
              </a:path>
            </a:pathLst>
          </a:custGeom>
          <a:solidFill>
            <a:srgbClr val="99CC99"/>
          </a:solidFill>
        </p:spPr>
        <p:txBody>
          <a:bodyPr wrap="square" lIns="0" tIns="0" rIns="0" bIns="0" rtlCol="0"/>
          <a:lstStyle/>
          <a:p>
            <a:endParaRPr>
              <a:solidFill>
                <a:prstClr val="black"/>
              </a:solidFill>
            </a:endParaRPr>
          </a:p>
        </p:txBody>
      </p:sp>
      <p:sp>
        <p:nvSpPr>
          <p:cNvPr id="18" name="bk object 18"/>
          <p:cNvSpPr/>
          <p:nvPr/>
        </p:nvSpPr>
        <p:spPr>
          <a:xfrm>
            <a:off x="609600" y="1981200"/>
            <a:ext cx="7010400" cy="317500"/>
          </a:xfrm>
          <a:custGeom>
            <a:avLst/>
            <a:gdLst/>
            <a:ahLst/>
            <a:cxnLst/>
            <a:rect l="l" t="t" r="r" b="b"/>
            <a:pathLst>
              <a:path w="7010400" h="317500">
                <a:moveTo>
                  <a:pt x="0" y="0"/>
                </a:moveTo>
                <a:lnTo>
                  <a:pt x="0" y="317500"/>
                </a:lnTo>
                <a:lnTo>
                  <a:pt x="7010400" y="317500"/>
                </a:lnTo>
                <a:lnTo>
                  <a:pt x="7010400" y="0"/>
                </a:lnTo>
                <a:lnTo>
                  <a:pt x="0" y="0"/>
                </a:lnTo>
                <a:close/>
              </a:path>
            </a:pathLst>
          </a:custGeom>
          <a:solidFill>
            <a:srgbClr val="003366"/>
          </a:solidFill>
        </p:spPr>
        <p:txBody>
          <a:bodyPr wrap="square" lIns="0" tIns="0" rIns="0" bIns="0" rtlCol="0"/>
          <a:lstStyle/>
          <a:p>
            <a:endParaRPr>
              <a:solidFill>
                <a:prstClr val="black"/>
              </a:solidFill>
            </a:endParaRPr>
          </a:p>
        </p:txBody>
      </p:sp>
      <p:sp>
        <p:nvSpPr>
          <p:cNvPr id="19" name="bk object 19"/>
          <p:cNvSpPr/>
          <p:nvPr/>
        </p:nvSpPr>
        <p:spPr>
          <a:xfrm>
            <a:off x="228600" y="1981200"/>
            <a:ext cx="393700" cy="318770"/>
          </a:xfrm>
          <a:custGeom>
            <a:avLst/>
            <a:gdLst/>
            <a:ahLst/>
            <a:cxnLst/>
            <a:rect l="l" t="t" r="r" b="b"/>
            <a:pathLst>
              <a:path w="393700" h="318769">
                <a:moveTo>
                  <a:pt x="393700" y="0"/>
                </a:moveTo>
                <a:lnTo>
                  <a:pt x="196850" y="0"/>
                </a:lnTo>
                <a:lnTo>
                  <a:pt x="147872" y="6291"/>
                </a:lnTo>
                <a:lnTo>
                  <a:pt x="101788" y="23659"/>
                </a:lnTo>
                <a:lnTo>
                  <a:pt x="61277" y="49847"/>
                </a:lnTo>
                <a:lnTo>
                  <a:pt x="29021" y="82597"/>
                </a:lnTo>
                <a:lnTo>
                  <a:pt x="7702" y="119650"/>
                </a:lnTo>
                <a:lnTo>
                  <a:pt x="0" y="158750"/>
                </a:lnTo>
                <a:lnTo>
                  <a:pt x="7702" y="198384"/>
                </a:lnTo>
                <a:lnTo>
                  <a:pt x="29021" y="235796"/>
                </a:lnTo>
                <a:lnTo>
                  <a:pt x="61277" y="268763"/>
                </a:lnTo>
                <a:lnTo>
                  <a:pt x="101788" y="295063"/>
                </a:lnTo>
                <a:lnTo>
                  <a:pt x="147872" y="312472"/>
                </a:lnTo>
                <a:lnTo>
                  <a:pt x="196850" y="318770"/>
                </a:lnTo>
                <a:lnTo>
                  <a:pt x="393700" y="318770"/>
                </a:lnTo>
                <a:lnTo>
                  <a:pt x="393700" y="0"/>
                </a:lnTo>
                <a:close/>
              </a:path>
            </a:pathLst>
          </a:custGeom>
          <a:solidFill>
            <a:srgbClr val="003366"/>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913130" y="1225550"/>
            <a:ext cx="7317739" cy="574039"/>
          </a:xfrm>
          <a:prstGeom prst="rect">
            <a:avLst/>
          </a:prstGeom>
        </p:spPr>
        <p:txBody>
          <a:bodyPr wrap="square" lIns="0" tIns="0" rIns="0" bIns="0">
            <a:spAutoFit/>
          </a:bodyPr>
          <a:lstStyle>
            <a:lvl1pPr>
              <a:defRPr sz="3600" b="1" i="0">
                <a:solidFill>
                  <a:srgbClr val="006666"/>
                </a:solidFill>
                <a:latin typeface="Arial"/>
                <a:cs typeface="Arial"/>
              </a:defRPr>
            </a:lvl1pPr>
          </a:lstStyle>
          <a:p>
            <a:endParaRPr/>
          </a:p>
        </p:txBody>
      </p:sp>
      <p:sp>
        <p:nvSpPr>
          <p:cNvPr id="3" name="Holder 3"/>
          <p:cNvSpPr>
            <a:spLocks noGrp="1"/>
          </p:cNvSpPr>
          <p:nvPr>
            <p:ph type="body" idx="1"/>
          </p:nvPr>
        </p:nvSpPr>
        <p:spPr>
          <a:xfrm>
            <a:off x="916939" y="2321559"/>
            <a:ext cx="7522209" cy="1605279"/>
          </a:xfrm>
          <a:prstGeom prst="rect">
            <a:avLst/>
          </a:prstGeom>
        </p:spPr>
        <p:txBody>
          <a:bodyPr wrap="square" lIns="0" tIns="0" rIns="0" bIns="0">
            <a:spAutoFit/>
          </a:bodyPr>
          <a:lstStyle>
            <a:lvl1pPr>
              <a:defRPr sz="2400" b="1" i="0">
                <a:solidFill>
                  <a:srgbClr val="003366"/>
                </a:solidFill>
                <a:latin typeface="Arial"/>
                <a:cs typeface="Arial"/>
              </a:defRPr>
            </a:lvl1pPr>
          </a:lstStyle>
          <a:p>
            <a:endParaRPr/>
          </a:p>
        </p:txBody>
      </p:sp>
      <p:sp>
        <p:nvSpPr>
          <p:cNvPr id="4" name="Holder 4"/>
          <p:cNvSpPr>
            <a:spLocks noGrp="1"/>
          </p:cNvSpPr>
          <p:nvPr>
            <p:ph type="ftr" sz="quarter" idx="5"/>
          </p:nvPr>
        </p:nvSpPr>
        <p:spPr>
          <a:xfrm>
            <a:off x="6155690" y="6467172"/>
            <a:ext cx="2164715" cy="224154"/>
          </a:xfrm>
          <a:prstGeom prst="rect">
            <a:avLst/>
          </a:prstGeom>
        </p:spPr>
        <p:txBody>
          <a:bodyPr wrap="square" lIns="0" tIns="0" rIns="0" bIns="0">
            <a:spAutoFit/>
          </a:bodyPr>
          <a:lstStyle>
            <a:lvl1pPr>
              <a:defRPr sz="1400" b="0" i="0">
                <a:solidFill>
                  <a:srgbClr val="003366"/>
                </a:solidFill>
                <a:latin typeface="Arial"/>
                <a:cs typeface="Arial"/>
              </a:defRPr>
            </a:lvl1pPr>
          </a:lstStyle>
          <a:p>
            <a:pPr marL="12700">
              <a:lnSpc>
                <a:spcPts val="1645"/>
              </a:lnSpc>
            </a:pPr>
            <a:r>
              <a:rPr spc="-5" dirty="0"/>
              <a:t>By </a:t>
            </a:r>
            <a:r>
              <a:rPr dirty="0"/>
              <a:t>Dr. </a:t>
            </a:r>
            <a:r>
              <a:rPr spc="-5" dirty="0"/>
              <a:t>Fekri Eltahir</a:t>
            </a:r>
            <a:r>
              <a:rPr spc="-20" dirty="0"/>
              <a:t> </a:t>
            </a:r>
            <a:r>
              <a:rPr spc="-5" dirty="0"/>
              <a:t>Abdalla</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6025097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735"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solidFill>
                  <a:prstClr val="black">
                    <a:tint val="75000"/>
                  </a:prstClr>
                </a:solidFill>
              </a:rPr>
              <a:pPr/>
              <a:t>12/15/2019</a:t>
            </a:fld>
            <a:endParaRPr lang="en-US">
              <a:solidFill>
                <a:prstClr val="black">
                  <a:tint val="75000"/>
                </a:prstClr>
              </a:solidFill>
            </a:endParaRPr>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marL="12700">
              <a:lnSpc>
                <a:spcPts val="1645"/>
              </a:lnSpc>
            </a:pPr>
            <a:r>
              <a:rPr lang="en-GB" spc="-5" smtClean="0"/>
              <a:t>By </a:t>
            </a:r>
            <a:r>
              <a:rPr lang="en-GB" smtClean="0"/>
              <a:t>Dr. </a:t>
            </a:r>
            <a:r>
              <a:rPr lang="en-GB" spc="-5" smtClean="0"/>
              <a:t>Fekri Eltahir</a:t>
            </a:r>
            <a:r>
              <a:rPr lang="en-GB" spc="-20" smtClean="0"/>
              <a:t> </a:t>
            </a:r>
            <a:r>
              <a:rPr lang="en-GB" spc="-5" smtClean="0"/>
              <a:t>Abdalla</a:t>
            </a:r>
            <a:endParaRPr lang="en-GB" spc="-5"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GB" smtClean="0">
                <a:solidFill>
                  <a:prstClr val="black">
                    <a:tint val="75000"/>
                  </a:prstClr>
                </a:solidFill>
              </a:rPr>
              <a:pPr/>
              <a:t>‹#›</a:t>
            </a:fld>
            <a:endParaRPr lang="en-GB">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66364" y="262890"/>
            <a:ext cx="3811270" cy="51308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17980"/>
            <a:ext cx="6743065" cy="43688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5150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72" r:id="rId6"/>
    <p:sldLayoutId id="2147483773"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66364" y="262890"/>
            <a:ext cx="3811270" cy="51308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17980"/>
            <a:ext cx="6743065" cy="43688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161371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66364" y="262890"/>
            <a:ext cx="3811270" cy="51308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17980"/>
            <a:ext cx="6743065" cy="43688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8017117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666364" y="262890"/>
            <a:ext cx="3811270" cy="51308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17980"/>
            <a:ext cx="6743065" cy="43688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12/15/2019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4290358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8.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7.xml"/><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xmlns="" id="{43D407F6-DA37-44CC-976F-A59038B652EF}"/>
              </a:ext>
            </a:extLst>
          </p:cNvPr>
          <p:cNvSpPr>
            <a:spLocks noChangeArrowheads="1"/>
          </p:cNvSpPr>
          <p:nvPr/>
        </p:nvSpPr>
        <p:spPr bwMode="auto">
          <a:xfrm>
            <a:off x="538163" y="1196975"/>
            <a:ext cx="975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fontAlgn="base">
              <a:spcBef>
                <a:spcPct val="0"/>
              </a:spcBef>
              <a:spcAft>
                <a:spcPct val="0"/>
              </a:spcAft>
            </a:pPr>
            <a:r>
              <a:rPr lang="en-US" altLang="en-US" sz="7200" b="1" i="1" dirty="0">
                <a:solidFill>
                  <a:srgbClr val="FF0066"/>
                </a:solidFill>
                <a:latin typeface="Segoe Script" panose="030B0504020000000003" pitchFamily="66" charset="0"/>
              </a:rPr>
              <a:t>Oxygen therapy</a:t>
            </a:r>
          </a:p>
        </p:txBody>
      </p:sp>
      <p:sp>
        <p:nvSpPr>
          <p:cNvPr id="2" name="Rectangle 1"/>
          <p:cNvSpPr/>
          <p:nvPr/>
        </p:nvSpPr>
        <p:spPr>
          <a:xfrm>
            <a:off x="755576" y="3027360"/>
            <a:ext cx="7488832" cy="830997"/>
          </a:xfrm>
          <a:prstGeom prst="rect">
            <a:avLst/>
          </a:prstGeom>
        </p:spPr>
        <p:txBody>
          <a:bodyPr wrap="square">
            <a:spAutoFit/>
          </a:bodyPr>
          <a:lstStyle/>
          <a:p>
            <a:pPr algn="ctr"/>
            <a:r>
              <a:rPr lang="en-GB" sz="2400" dirty="0">
                <a:latin typeface="Times New Roman" pitchFamily="18" charset="0"/>
                <a:cs typeface="Times New Roman" pitchFamily="18" charset="0"/>
              </a:rPr>
              <a:t>MODERATOR: </a:t>
            </a:r>
            <a:r>
              <a:rPr lang="en-GB" sz="2400" dirty="0" err="1" smtClean="0">
                <a:latin typeface="Times New Roman" pitchFamily="18" charset="0"/>
                <a:cs typeface="Times New Roman" pitchFamily="18" charset="0"/>
              </a:rPr>
              <a:t>Dr.Raghavendra</a:t>
            </a:r>
            <a:r>
              <a:rPr lang="en-GB" sz="2400" dirty="0" smtClean="0">
                <a:latin typeface="Times New Roman" pitchFamily="18" charset="0"/>
                <a:cs typeface="Times New Roman" pitchFamily="18" charset="0"/>
              </a:rPr>
              <a:t> </a:t>
            </a:r>
            <a:r>
              <a:rPr lang="en-GB" sz="2400" dirty="0" err="1" smtClean="0">
                <a:latin typeface="Times New Roman" pitchFamily="18" charset="0"/>
                <a:cs typeface="Times New Roman" pitchFamily="18" charset="0"/>
              </a:rPr>
              <a:t>Babu</a:t>
            </a:r>
            <a:r>
              <a:rPr lang="en-GB" sz="2400" dirty="0" smtClean="0">
                <a:latin typeface="Times New Roman" pitchFamily="18" charset="0"/>
                <a:cs typeface="Times New Roman" pitchFamily="18" charset="0"/>
              </a:rPr>
              <a:t> T</a:t>
            </a:r>
            <a:endParaRPr lang="en-GB" sz="2400" dirty="0">
              <a:latin typeface="Times New Roman" pitchFamily="18" charset="0"/>
              <a:cs typeface="Times New Roman" pitchFamily="18" charset="0"/>
            </a:endParaRPr>
          </a:p>
          <a:p>
            <a:pPr algn="ctr"/>
            <a:r>
              <a:rPr lang="en-GB" sz="2400" dirty="0">
                <a:latin typeface="Times New Roman" pitchFamily="18" charset="0"/>
                <a:cs typeface="Times New Roman" pitchFamily="18" charset="0"/>
              </a:rPr>
              <a:t>PRESENTER: </a:t>
            </a:r>
            <a:r>
              <a:rPr lang="en-GB" sz="2400" dirty="0" err="1">
                <a:latin typeface="Times New Roman" pitchFamily="18" charset="0"/>
                <a:cs typeface="Times New Roman" pitchFamily="18" charset="0"/>
              </a:rPr>
              <a:t>Dr.Deepika.N</a:t>
            </a:r>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255745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548680"/>
            <a:ext cx="8064896" cy="723403"/>
          </a:xfrm>
          <a:prstGeom prst="rect">
            <a:avLst/>
          </a:prstGeom>
        </p:spPr>
        <p:txBody>
          <a:bodyPr vert="horz" wrap="square" lIns="0" tIns="12065" rIns="0" bIns="0" rtlCol="0">
            <a:spAutoFit/>
          </a:bodyPr>
          <a:lstStyle/>
          <a:p>
            <a:pPr marL="2019300" marR="5080" indent="-2006600" algn="l">
              <a:lnSpc>
                <a:spcPct val="113799"/>
              </a:lnSpc>
              <a:spcBef>
                <a:spcPts val="95"/>
              </a:spcBef>
              <a:tabLst>
                <a:tab pos="3484245" algn="l"/>
              </a:tabLst>
            </a:pPr>
            <a:r>
              <a:rPr lang="en-GB" sz="4400" b="1" dirty="0">
                <a:solidFill>
                  <a:srgbClr val="FFFF00"/>
                </a:solidFill>
                <a:latin typeface="Times New Roman" pitchFamily="18" charset="0"/>
                <a:cs typeface="Times New Roman" pitchFamily="18" charset="0"/>
              </a:rPr>
              <a:t>Benefit of </a:t>
            </a:r>
            <a:r>
              <a:rPr lang="en-GB" sz="4400" b="1" dirty="0" smtClean="0">
                <a:solidFill>
                  <a:srgbClr val="FFFF00"/>
                </a:solidFill>
                <a:latin typeface="Times New Roman" pitchFamily="18" charset="0"/>
                <a:cs typeface="Times New Roman" pitchFamily="18" charset="0"/>
              </a:rPr>
              <a:t>O2 therapy in Hypoxia</a:t>
            </a:r>
            <a:endParaRPr sz="4400" b="1" dirty="0">
              <a:solidFill>
                <a:srgbClr val="FFFF00"/>
              </a:solidFill>
              <a:latin typeface="Times New Roman" pitchFamily="18" charset="0"/>
              <a:cs typeface="Times New Roman" pitchFamily="18" charset="0"/>
            </a:endParaRPr>
          </a:p>
        </p:txBody>
      </p:sp>
      <p:sp>
        <p:nvSpPr>
          <p:cNvPr id="3" name="object 3"/>
          <p:cNvSpPr txBox="1"/>
          <p:nvPr/>
        </p:nvSpPr>
        <p:spPr>
          <a:xfrm>
            <a:off x="792626" y="1782126"/>
            <a:ext cx="3298190" cy="4261488"/>
          </a:xfrm>
          <a:prstGeom prst="rect">
            <a:avLst/>
          </a:prstGeom>
        </p:spPr>
        <p:txBody>
          <a:bodyPr vert="horz" wrap="square" lIns="0" tIns="13335" rIns="0" bIns="0" rtlCol="0">
            <a:spAutoFit/>
          </a:bodyPr>
          <a:lstStyle/>
          <a:p>
            <a:pPr marL="12700" marR="5080">
              <a:lnSpc>
                <a:spcPct val="120700"/>
              </a:lnSpc>
              <a:spcBef>
                <a:spcPts val="105"/>
              </a:spcBef>
            </a:pPr>
            <a:r>
              <a:rPr sz="3200" spc="-5" dirty="0">
                <a:solidFill>
                  <a:prstClr val="black"/>
                </a:solidFill>
                <a:latin typeface="Arial"/>
                <a:cs typeface="Arial"/>
              </a:rPr>
              <a:t>Hypoxic hypoxia  </a:t>
            </a:r>
            <a:endParaRPr lang="en-GB" sz="3200" spc="-5" dirty="0" smtClean="0">
              <a:solidFill>
                <a:prstClr val="black"/>
              </a:solidFill>
              <a:latin typeface="Arial"/>
              <a:cs typeface="Arial"/>
            </a:endParaRPr>
          </a:p>
          <a:p>
            <a:pPr marL="12700" marR="5080">
              <a:lnSpc>
                <a:spcPct val="120700"/>
              </a:lnSpc>
              <a:spcBef>
                <a:spcPts val="105"/>
              </a:spcBef>
            </a:pPr>
            <a:endParaRPr lang="en-GB" sz="3200" dirty="0" smtClean="0">
              <a:solidFill>
                <a:prstClr val="black"/>
              </a:solidFill>
              <a:latin typeface="Arial"/>
              <a:cs typeface="Arial"/>
            </a:endParaRPr>
          </a:p>
          <a:p>
            <a:pPr marL="12700" marR="5080">
              <a:lnSpc>
                <a:spcPct val="120700"/>
              </a:lnSpc>
              <a:spcBef>
                <a:spcPts val="105"/>
              </a:spcBef>
            </a:pPr>
            <a:r>
              <a:rPr sz="3200" dirty="0" err="1" smtClean="0">
                <a:solidFill>
                  <a:prstClr val="black"/>
                </a:solidFill>
                <a:latin typeface="Arial"/>
                <a:cs typeface="Arial"/>
              </a:rPr>
              <a:t>Anaemic</a:t>
            </a:r>
            <a:r>
              <a:rPr sz="3200" dirty="0" smtClean="0">
                <a:solidFill>
                  <a:prstClr val="black"/>
                </a:solidFill>
                <a:latin typeface="Arial"/>
                <a:cs typeface="Arial"/>
              </a:rPr>
              <a:t> </a:t>
            </a:r>
            <a:r>
              <a:rPr sz="3200" spc="-5" dirty="0">
                <a:solidFill>
                  <a:prstClr val="black"/>
                </a:solidFill>
                <a:latin typeface="Arial"/>
                <a:cs typeface="Arial"/>
              </a:rPr>
              <a:t>hypoxia  </a:t>
            </a:r>
            <a:endParaRPr lang="en-GB" sz="3200" spc="-5" dirty="0" smtClean="0">
              <a:solidFill>
                <a:prstClr val="black"/>
              </a:solidFill>
              <a:latin typeface="Arial"/>
              <a:cs typeface="Arial"/>
            </a:endParaRPr>
          </a:p>
          <a:p>
            <a:pPr marL="12700" marR="5080">
              <a:lnSpc>
                <a:spcPct val="120700"/>
              </a:lnSpc>
              <a:spcBef>
                <a:spcPts val="105"/>
              </a:spcBef>
            </a:pPr>
            <a:endParaRPr lang="en-GB" sz="3200" dirty="0" smtClean="0">
              <a:solidFill>
                <a:prstClr val="black"/>
              </a:solidFill>
              <a:latin typeface="Arial"/>
              <a:cs typeface="Arial"/>
            </a:endParaRPr>
          </a:p>
          <a:p>
            <a:pPr marL="12700" marR="5080">
              <a:lnSpc>
                <a:spcPct val="120700"/>
              </a:lnSpc>
              <a:spcBef>
                <a:spcPts val="105"/>
              </a:spcBef>
            </a:pPr>
            <a:r>
              <a:rPr sz="3200" dirty="0" smtClean="0">
                <a:solidFill>
                  <a:prstClr val="black"/>
                </a:solidFill>
                <a:latin typeface="Arial"/>
                <a:cs typeface="Arial"/>
              </a:rPr>
              <a:t>Stagnant </a:t>
            </a:r>
            <a:r>
              <a:rPr sz="3200" spc="-5" dirty="0">
                <a:solidFill>
                  <a:prstClr val="black"/>
                </a:solidFill>
                <a:latin typeface="Arial"/>
                <a:cs typeface="Arial"/>
              </a:rPr>
              <a:t>hypoxia  </a:t>
            </a:r>
            <a:endParaRPr lang="en-GB" sz="3200" spc="-5" dirty="0">
              <a:solidFill>
                <a:prstClr val="black"/>
              </a:solidFill>
              <a:latin typeface="Arial"/>
              <a:cs typeface="Arial"/>
            </a:endParaRPr>
          </a:p>
          <a:p>
            <a:pPr marL="12700" marR="5080">
              <a:lnSpc>
                <a:spcPct val="120700"/>
              </a:lnSpc>
              <a:spcBef>
                <a:spcPts val="105"/>
              </a:spcBef>
            </a:pPr>
            <a:endParaRPr lang="en-GB" sz="3200" spc="-5" dirty="0" smtClean="0">
              <a:solidFill>
                <a:prstClr val="black"/>
              </a:solidFill>
              <a:latin typeface="Arial"/>
              <a:cs typeface="Arial"/>
            </a:endParaRPr>
          </a:p>
          <a:p>
            <a:pPr marL="12700" marR="5080">
              <a:lnSpc>
                <a:spcPct val="120700"/>
              </a:lnSpc>
              <a:spcBef>
                <a:spcPts val="105"/>
              </a:spcBef>
            </a:pPr>
            <a:r>
              <a:rPr sz="3200" spc="-5" dirty="0" err="1" smtClean="0">
                <a:solidFill>
                  <a:prstClr val="black"/>
                </a:solidFill>
                <a:latin typeface="Arial"/>
                <a:cs typeface="Arial"/>
              </a:rPr>
              <a:t>Histotoxic</a:t>
            </a:r>
            <a:r>
              <a:rPr sz="3200" spc="-70" dirty="0" smtClean="0">
                <a:solidFill>
                  <a:prstClr val="black"/>
                </a:solidFill>
                <a:latin typeface="Arial"/>
                <a:cs typeface="Arial"/>
              </a:rPr>
              <a:t> </a:t>
            </a:r>
            <a:r>
              <a:rPr sz="3200" spc="-5" dirty="0">
                <a:solidFill>
                  <a:prstClr val="black"/>
                </a:solidFill>
                <a:latin typeface="Arial"/>
                <a:cs typeface="Arial"/>
              </a:rPr>
              <a:t>hypoxia</a:t>
            </a:r>
            <a:endParaRPr sz="3200" dirty="0">
              <a:solidFill>
                <a:prstClr val="black"/>
              </a:solidFill>
              <a:latin typeface="Arial"/>
              <a:cs typeface="Arial"/>
            </a:endParaRPr>
          </a:p>
        </p:txBody>
      </p:sp>
      <p:sp>
        <p:nvSpPr>
          <p:cNvPr id="4" name="object 4"/>
          <p:cNvSpPr txBox="1"/>
          <p:nvPr/>
        </p:nvSpPr>
        <p:spPr>
          <a:xfrm>
            <a:off x="5610776" y="1700808"/>
            <a:ext cx="961390" cy="4178067"/>
          </a:xfrm>
          <a:prstGeom prst="rect">
            <a:avLst/>
          </a:prstGeom>
        </p:spPr>
        <p:txBody>
          <a:bodyPr vert="horz" wrap="square" lIns="0" tIns="114300" rIns="0" bIns="0" rtlCol="0">
            <a:spAutoFit/>
          </a:bodyPr>
          <a:lstStyle/>
          <a:p>
            <a:pPr algn="ctr">
              <a:spcBef>
                <a:spcPts val="900"/>
              </a:spcBef>
            </a:pPr>
            <a:r>
              <a:rPr sz="3200" dirty="0">
                <a:solidFill>
                  <a:prstClr val="black"/>
                </a:solidFill>
                <a:latin typeface="Arial"/>
                <a:cs typeface="Arial"/>
              </a:rPr>
              <a:t>+ +</a:t>
            </a:r>
            <a:r>
              <a:rPr sz="3200" spc="-114" dirty="0">
                <a:solidFill>
                  <a:prstClr val="black"/>
                </a:solidFill>
                <a:latin typeface="Arial"/>
                <a:cs typeface="Arial"/>
              </a:rPr>
              <a:t> </a:t>
            </a:r>
            <a:r>
              <a:rPr sz="3200" dirty="0">
                <a:solidFill>
                  <a:prstClr val="black"/>
                </a:solidFill>
                <a:latin typeface="Arial"/>
                <a:cs typeface="Arial"/>
              </a:rPr>
              <a:t>+</a:t>
            </a:r>
          </a:p>
          <a:p>
            <a:pPr marL="86360" algn="ctr">
              <a:spcBef>
                <a:spcPts val="800"/>
              </a:spcBef>
            </a:pPr>
            <a:endParaRPr lang="en-GB" sz="3200" dirty="0" smtClean="0">
              <a:solidFill>
                <a:prstClr val="black"/>
              </a:solidFill>
              <a:latin typeface="Arial"/>
              <a:cs typeface="Arial"/>
            </a:endParaRPr>
          </a:p>
          <a:p>
            <a:pPr marL="86360" algn="ctr">
              <a:spcBef>
                <a:spcPts val="800"/>
              </a:spcBef>
            </a:pPr>
            <a:r>
              <a:rPr sz="3200" dirty="0" smtClean="0">
                <a:solidFill>
                  <a:prstClr val="black"/>
                </a:solidFill>
                <a:latin typeface="Arial"/>
                <a:cs typeface="Arial"/>
              </a:rPr>
              <a:t>+</a:t>
            </a:r>
            <a:endParaRPr sz="3200" dirty="0">
              <a:solidFill>
                <a:prstClr val="black"/>
              </a:solidFill>
              <a:latin typeface="Arial"/>
              <a:cs typeface="Arial"/>
            </a:endParaRPr>
          </a:p>
          <a:p>
            <a:pPr marL="86360" algn="ctr">
              <a:spcBef>
                <a:spcPts val="800"/>
              </a:spcBef>
            </a:pPr>
            <a:endParaRPr lang="en-GB" sz="3200" dirty="0" smtClean="0">
              <a:solidFill>
                <a:prstClr val="black"/>
              </a:solidFill>
              <a:latin typeface="Arial"/>
              <a:cs typeface="Arial"/>
            </a:endParaRPr>
          </a:p>
          <a:p>
            <a:pPr marL="86360" algn="ctr">
              <a:spcBef>
                <a:spcPts val="800"/>
              </a:spcBef>
            </a:pPr>
            <a:r>
              <a:rPr sz="3200" dirty="0" smtClean="0">
                <a:solidFill>
                  <a:prstClr val="black"/>
                </a:solidFill>
                <a:latin typeface="Arial"/>
                <a:cs typeface="Arial"/>
              </a:rPr>
              <a:t>+</a:t>
            </a:r>
            <a:endParaRPr sz="3200" dirty="0">
              <a:solidFill>
                <a:prstClr val="black"/>
              </a:solidFill>
              <a:latin typeface="Arial"/>
              <a:cs typeface="Arial"/>
            </a:endParaRPr>
          </a:p>
          <a:p>
            <a:pPr marR="7620" algn="ctr">
              <a:spcBef>
                <a:spcPts val="790"/>
              </a:spcBef>
            </a:pPr>
            <a:endParaRPr lang="en-GB" sz="3200" dirty="0" smtClean="0">
              <a:solidFill>
                <a:prstClr val="black"/>
              </a:solidFill>
              <a:latin typeface="Arial"/>
              <a:cs typeface="Arial"/>
            </a:endParaRPr>
          </a:p>
          <a:p>
            <a:pPr marR="7620" algn="ctr">
              <a:spcBef>
                <a:spcPts val="790"/>
              </a:spcBef>
            </a:pPr>
            <a:r>
              <a:rPr sz="3200" dirty="0" smtClean="0">
                <a:solidFill>
                  <a:prstClr val="black"/>
                </a:solidFill>
                <a:latin typeface="Arial"/>
                <a:cs typeface="Arial"/>
              </a:rPr>
              <a:t>-</a:t>
            </a:r>
            <a:endParaRPr sz="3200" dirty="0">
              <a:solidFill>
                <a:prstClr val="black"/>
              </a:solidFill>
              <a:latin typeface="Arial"/>
              <a:cs typeface="Arial"/>
            </a:endParaRPr>
          </a:p>
        </p:txBody>
      </p:sp>
    </p:spTree>
    <p:extLst>
      <p:ext uri="{BB962C8B-B14F-4D97-AF65-F5344CB8AC3E}">
        <p14:creationId xmlns:p14="http://schemas.microsoft.com/office/powerpoint/2010/main" val="177332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520" y="404664"/>
            <a:ext cx="8712968" cy="5878532"/>
          </a:xfrm>
          <a:prstGeom prst="rect">
            <a:avLst/>
          </a:prstGeom>
        </p:spPr>
        <p:txBody>
          <a:bodyPr wrap="square">
            <a:spAutoFit/>
          </a:bodyPr>
          <a:lstStyle/>
          <a:p>
            <a:r>
              <a:rPr lang="en-GB" sz="4400" dirty="0" smtClean="0">
                <a:solidFill>
                  <a:srgbClr val="FFFF00"/>
                </a:solidFill>
                <a:latin typeface="Times New Roman" pitchFamily="18" charset="0"/>
                <a:cs typeface="Times New Roman" pitchFamily="18" charset="0"/>
              </a:rPr>
              <a:t>Factors that determine which system to use:</a:t>
            </a:r>
          </a:p>
          <a:p>
            <a:endParaRPr lang="en-GB" sz="2400" dirty="0"/>
          </a:p>
          <a:p>
            <a:pPr marL="342900" indent="-342900">
              <a:buFont typeface="Arial" pitchFamily="34" charset="0"/>
              <a:buChar char="•"/>
            </a:pPr>
            <a:r>
              <a:rPr lang="en-GB" sz="2400" dirty="0">
                <a:latin typeface="Times New Roman" pitchFamily="18" charset="0"/>
                <a:cs typeface="Times New Roman" pitchFamily="18" charset="0"/>
              </a:rPr>
              <a:t>Patient comfort / </a:t>
            </a:r>
            <a:r>
              <a:rPr lang="en-GB" sz="2400" dirty="0" smtClean="0">
                <a:latin typeface="Times New Roman" pitchFamily="18" charset="0"/>
                <a:cs typeface="Times New Roman" pitchFamily="18" charset="0"/>
              </a:rPr>
              <a:t>acceptance</a:t>
            </a:r>
          </a:p>
          <a:p>
            <a:pPr marL="342900" indent="-342900">
              <a:buFont typeface="Arial" pitchFamily="34" charset="0"/>
              <a:buChar char="•"/>
            </a:pP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a:latin typeface="Times New Roman" pitchFamily="18" charset="0"/>
                <a:cs typeface="Times New Roman" pitchFamily="18" charset="0"/>
              </a:rPr>
              <a:t>The level of FiO2 that is needed</a:t>
            </a:r>
          </a:p>
          <a:p>
            <a:pPr marL="342900" indent="-342900">
              <a:buFont typeface="Arial" pitchFamily="34" charset="0"/>
              <a:buChar char="•"/>
            </a:pPr>
            <a:endParaRPr lang="en-GB" sz="2400" dirty="0" smtClean="0">
              <a:latin typeface="Times New Roman" pitchFamily="18" charset="0"/>
              <a:cs typeface="Times New Roman" pitchFamily="18" charset="0"/>
            </a:endParaRPr>
          </a:p>
          <a:p>
            <a:pPr marL="342900" indent="-342900">
              <a:buFont typeface="Arial" pitchFamily="34" charset="0"/>
              <a:buChar char="•"/>
            </a:pPr>
            <a:r>
              <a:rPr lang="en-GB" sz="240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requirement that the FiO2 be controlled  within a certain range</a:t>
            </a:r>
          </a:p>
          <a:p>
            <a:pPr marL="342900" indent="-342900">
              <a:buFont typeface="Arial" pitchFamily="34" charset="0"/>
              <a:buChar char="•"/>
            </a:pPr>
            <a:endParaRPr lang="en-GB" sz="2400" dirty="0" smtClean="0">
              <a:latin typeface="Times New Roman" pitchFamily="18" charset="0"/>
              <a:cs typeface="Times New Roman" pitchFamily="18" charset="0"/>
            </a:endParaRPr>
          </a:p>
          <a:p>
            <a:pPr marL="342900" indent="-342900">
              <a:buFont typeface="Arial" pitchFamily="34" charset="0"/>
              <a:buChar char="•"/>
            </a:pPr>
            <a:r>
              <a:rPr lang="en-GB" sz="240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level of humidification and /or  nebulization</a:t>
            </a:r>
          </a:p>
          <a:p>
            <a:pPr marL="342900" indent="-342900">
              <a:buFont typeface="Arial" pitchFamily="34" charset="0"/>
              <a:buChar char="•"/>
            </a:pPr>
            <a:endParaRPr lang="en-GB" sz="2400" dirty="0" smtClean="0">
              <a:latin typeface="Times New Roman" pitchFamily="18" charset="0"/>
              <a:cs typeface="Times New Roman" pitchFamily="18" charset="0"/>
            </a:endParaRPr>
          </a:p>
          <a:p>
            <a:pPr marL="342900" indent="-342900">
              <a:buFont typeface="Arial" pitchFamily="34" charset="0"/>
              <a:buChar char="•"/>
            </a:pPr>
            <a:r>
              <a:rPr lang="en-GB" sz="2400" dirty="0" smtClean="0">
                <a:latin typeface="Times New Roman" pitchFamily="18" charset="0"/>
                <a:cs typeface="Times New Roman" pitchFamily="18" charset="0"/>
              </a:rPr>
              <a:t>Minimal </a:t>
            </a:r>
            <a:r>
              <a:rPr lang="en-GB" sz="2400" dirty="0">
                <a:latin typeface="Times New Roman" pitchFamily="18" charset="0"/>
                <a:cs typeface="Times New Roman" pitchFamily="18" charset="0"/>
              </a:rPr>
              <a:t>resistance to breathing</a:t>
            </a:r>
          </a:p>
          <a:p>
            <a:pPr marL="342900" indent="-342900">
              <a:buFont typeface="Arial" pitchFamily="34" charset="0"/>
              <a:buChar char="•"/>
            </a:pPr>
            <a:endParaRPr lang="en-GB" sz="2400" dirty="0" smtClean="0">
              <a:latin typeface="Times New Roman" pitchFamily="18" charset="0"/>
              <a:cs typeface="Times New Roman" pitchFamily="18" charset="0"/>
            </a:endParaRPr>
          </a:p>
          <a:p>
            <a:pPr marL="342900" indent="-342900">
              <a:buFont typeface="Arial" pitchFamily="34" charset="0"/>
              <a:buChar char="•"/>
            </a:pPr>
            <a:r>
              <a:rPr lang="en-GB" sz="2400" dirty="0" smtClean="0">
                <a:latin typeface="Times New Roman" pitchFamily="18" charset="0"/>
                <a:cs typeface="Times New Roman" pitchFamily="18" charset="0"/>
              </a:rPr>
              <a:t>Efficient </a:t>
            </a:r>
            <a:r>
              <a:rPr lang="en-GB" sz="2400" dirty="0">
                <a:latin typeface="Times New Roman" pitchFamily="18" charset="0"/>
                <a:cs typeface="Times New Roman" pitchFamily="18" charset="0"/>
              </a:rPr>
              <a:t>&amp; economical use of oxygen</a:t>
            </a:r>
          </a:p>
        </p:txBody>
      </p:sp>
    </p:spTree>
    <p:extLst>
      <p:ext uri="{BB962C8B-B14F-4D97-AF65-F5344CB8AC3E}">
        <p14:creationId xmlns:p14="http://schemas.microsoft.com/office/powerpoint/2010/main" val="106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3CD7BB13-A415-40AD-9441-B0915A5A4375}"/>
              </a:ext>
            </a:extLst>
          </p:cNvPr>
          <p:cNvSpPr>
            <a:spLocks noGrp="1" noChangeArrowheads="1"/>
          </p:cNvSpPr>
          <p:nvPr>
            <p:ph type="title" idx="4294967295"/>
          </p:nvPr>
        </p:nvSpPr>
        <p:spPr>
          <a:xfrm>
            <a:off x="0" y="214313"/>
            <a:ext cx="9144000" cy="1143000"/>
          </a:xfrm>
        </p:spPr>
        <p:txBody>
          <a:bodyPr>
            <a:noAutofit/>
          </a:bodyPr>
          <a:lstStyle/>
          <a:p>
            <a:pPr marL="0" indent="0" algn="ctr" eaLnBrk="1" hangingPunct="1">
              <a:buNone/>
            </a:pPr>
            <a:r>
              <a:rPr lang="en-US" altLang="en-US" sz="4400" b="1" dirty="0">
                <a:solidFill>
                  <a:srgbClr val="FFFF00"/>
                </a:solidFill>
                <a:effectLst/>
                <a:latin typeface="Times New Roman" pitchFamily="18" charset="0"/>
                <a:cs typeface="Times New Roman" pitchFamily="18" charset="0"/>
              </a:rPr>
              <a:t>Classification of </a:t>
            </a:r>
            <a:r>
              <a:rPr lang="en-US" altLang="en-US" sz="4400" b="1" dirty="0" smtClean="0">
                <a:solidFill>
                  <a:srgbClr val="FFFF00"/>
                </a:solidFill>
                <a:effectLst/>
                <a:latin typeface="Times New Roman" pitchFamily="18" charset="0"/>
                <a:cs typeface="Times New Roman" pitchFamily="18" charset="0"/>
              </a:rPr>
              <a:t>Oxygen Delivery </a:t>
            </a:r>
            <a:r>
              <a:rPr lang="en-US" altLang="en-US" sz="4400" b="1" dirty="0">
                <a:solidFill>
                  <a:srgbClr val="FFFF00"/>
                </a:solidFill>
                <a:effectLst/>
                <a:latin typeface="Times New Roman" pitchFamily="18" charset="0"/>
                <a:cs typeface="Times New Roman" pitchFamily="18" charset="0"/>
              </a:rPr>
              <a:t>Systems</a:t>
            </a:r>
          </a:p>
        </p:txBody>
      </p:sp>
      <p:sp>
        <p:nvSpPr>
          <p:cNvPr id="31747" name="Rectangle 3">
            <a:extLst>
              <a:ext uri="{FF2B5EF4-FFF2-40B4-BE49-F238E27FC236}">
                <a16:creationId xmlns:a16="http://schemas.microsoft.com/office/drawing/2014/main" xmlns="" id="{DC655050-6AF0-405B-A9BC-1DA63893964C}"/>
              </a:ext>
            </a:extLst>
          </p:cNvPr>
          <p:cNvSpPr>
            <a:spLocks noGrp="1" noChangeArrowheads="1"/>
          </p:cNvSpPr>
          <p:nvPr>
            <p:ph sz="quarter" idx="4294967295"/>
          </p:nvPr>
        </p:nvSpPr>
        <p:spPr>
          <a:xfrm>
            <a:off x="611560" y="2132856"/>
            <a:ext cx="8032378" cy="2585323"/>
          </a:xfrm>
        </p:spPr>
        <p:txBody>
          <a:bodyPr/>
          <a:lstStyle/>
          <a:p>
            <a:pPr marL="45720" indent="0">
              <a:buNone/>
            </a:pPr>
            <a:r>
              <a:rPr lang="en-US" altLang="en-US" sz="2400" b="1" dirty="0">
                <a:solidFill>
                  <a:srgbClr val="00B050"/>
                </a:solidFill>
                <a:latin typeface="Times New Roman" pitchFamily="18" charset="0"/>
                <a:cs typeface="Times New Roman" pitchFamily="18" charset="0"/>
              </a:rPr>
              <a:t>Low flow systems </a:t>
            </a:r>
          </a:p>
          <a:p>
            <a:pPr marL="365760" lvl="1" indent="0">
              <a:buNone/>
            </a:pPr>
            <a:r>
              <a:rPr lang="en-US" altLang="en-US" sz="2400" dirty="0" smtClean="0">
                <a:latin typeface="Times New Roman" pitchFamily="18" charset="0"/>
                <a:cs typeface="Times New Roman" pitchFamily="18" charset="0"/>
              </a:rPr>
              <a:t>Which contribute </a:t>
            </a:r>
            <a:r>
              <a:rPr lang="en-US" altLang="en-US" sz="2400" dirty="0">
                <a:latin typeface="Times New Roman" pitchFamily="18" charset="0"/>
                <a:cs typeface="Times New Roman" pitchFamily="18" charset="0"/>
              </a:rPr>
              <a:t>partially to </a:t>
            </a:r>
            <a:r>
              <a:rPr lang="en-US" altLang="en-US" sz="2400" dirty="0" smtClean="0">
                <a:latin typeface="Times New Roman" pitchFamily="18" charset="0"/>
                <a:cs typeface="Times New Roman" pitchFamily="18" charset="0"/>
              </a:rPr>
              <a:t> the inspired gas</a:t>
            </a:r>
          </a:p>
          <a:p>
            <a:pPr marL="365760" lvl="1" indent="0">
              <a:buNone/>
            </a:pPr>
            <a:endParaRPr lang="en-US" altLang="en-US" sz="2400" dirty="0" smtClean="0">
              <a:latin typeface="Times New Roman" pitchFamily="18" charset="0"/>
              <a:cs typeface="Times New Roman" pitchFamily="18" charset="0"/>
            </a:endParaRPr>
          </a:p>
          <a:p>
            <a:pPr marL="365760" lvl="1" indent="0">
              <a:buNone/>
            </a:pPr>
            <a:endParaRPr lang="en-US" altLang="en-US" sz="2400" b="1" dirty="0">
              <a:latin typeface="Times New Roman" pitchFamily="18" charset="0"/>
              <a:cs typeface="Times New Roman" pitchFamily="18" charset="0"/>
            </a:endParaRPr>
          </a:p>
          <a:p>
            <a:pPr marL="45720" indent="0">
              <a:buNone/>
            </a:pPr>
            <a:r>
              <a:rPr lang="en-US" altLang="en-US" sz="2400" b="1" dirty="0" smtClean="0">
                <a:solidFill>
                  <a:srgbClr val="00B050"/>
                </a:solidFill>
                <a:latin typeface="Times New Roman" pitchFamily="18" charset="0"/>
                <a:cs typeface="Times New Roman" pitchFamily="18" charset="0"/>
              </a:rPr>
              <a:t>High </a:t>
            </a:r>
            <a:r>
              <a:rPr lang="en-US" altLang="en-US" sz="2400" b="1" dirty="0">
                <a:solidFill>
                  <a:srgbClr val="00B050"/>
                </a:solidFill>
                <a:latin typeface="Times New Roman" pitchFamily="18" charset="0"/>
                <a:cs typeface="Times New Roman" pitchFamily="18" charset="0"/>
              </a:rPr>
              <a:t>flow systems</a:t>
            </a:r>
          </a:p>
          <a:p>
            <a:pPr marL="365760" lvl="1" indent="0">
              <a:buNone/>
            </a:pPr>
            <a:r>
              <a:rPr lang="en-US" altLang="en-US" sz="2400" dirty="0" smtClean="0">
                <a:latin typeface="Times New Roman" pitchFamily="18" charset="0"/>
                <a:cs typeface="Times New Roman" pitchFamily="18" charset="0"/>
              </a:rPr>
              <a:t>Which deliver </a:t>
            </a:r>
            <a:r>
              <a:rPr lang="en-US" altLang="en-US" sz="2400" dirty="0">
                <a:latin typeface="Times New Roman" pitchFamily="18" charset="0"/>
                <a:cs typeface="Times New Roman" pitchFamily="18" charset="0"/>
              </a:rPr>
              <a:t>specific and constant percent of oxygen independent of client’s </a:t>
            </a:r>
            <a:r>
              <a:rPr lang="en-US" altLang="en-US" sz="2400" dirty="0" smtClean="0">
                <a:latin typeface="Times New Roman" pitchFamily="18" charset="0"/>
                <a:cs typeface="Times New Roman" pitchFamily="18" charset="0"/>
              </a:rPr>
              <a:t>breathing</a:t>
            </a:r>
            <a:endParaRPr lang="en-US"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9483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477" y="836712"/>
            <a:ext cx="8296885" cy="689932"/>
          </a:xfrm>
          <a:prstGeom prst="rect">
            <a:avLst/>
          </a:prstGeom>
        </p:spPr>
        <p:txBody>
          <a:bodyPr vert="horz" wrap="square" lIns="0" tIns="12700" rIns="0" bIns="0" rtlCol="0">
            <a:spAutoFit/>
          </a:bodyPr>
          <a:lstStyle/>
          <a:p>
            <a:pPr marL="0" indent="0" algn="ctr">
              <a:lnSpc>
                <a:spcPct val="100000"/>
              </a:lnSpc>
              <a:spcBef>
                <a:spcPts val="100"/>
              </a:spcBef>
              <a:buNone/>
            </a:pPr>
            <a:r>
              <a:rPr sz="4400" spc="-15" dirty="0">
                <a:solidFill>
                  <a:srgbClr val="FFFF00"/>
                </a:solidFill>
                <a:effectLst/>
                <a:latin typeface="Times New Roman" pitchFamily="18" charset="0"/>
                <a:cs typeface="Times New Roman" pitchFamily="18" charset="0"/>
              </a:rPr>
              <a:t>Oxygen </a:t>
            </a:r>
            <a:r>
              <a:rPr sz="4400" spc="-10" dirty="0">
                <a:solidFill>
                  <a:srgbClr val="FFFF00"/>
                </a:solidFill>
                <a:effectLst/>
                <a:latin typeface="Times New Roman" pitchFamily="18" charset="0"/>
                <a:cs typeface="Times New Roman" pitchFamily="18" charset="0"/>
              </a:rPr>
              <a:t>Devices</a:t>
            </a:r>
            <a:r>
              <a:rPr sz="4400" spc="-50" dirty="0">
                <a:solidFill>
                  <a:srgbClr val="FFFF00"/>
                </a:solidFill>
                <a:effectLst/>
                <a:latin typeface="Times New Roman" pitchFamily="18" charset="0"/>
                <a:cs typeface="Times New Roman" pitchFamily="18" charset="0"/>
              </a:rPr>
              <a:t> </a:t>
            </a:r>
            <a:r>
              <a:rPr sz="4400" spc="-5" dirty="0">
                <a:solidFill>
                  <a:srgbClr val="FFFF00"/>
                </a:solidFill>
                <a:effectLst/>
                <a:latin typeface="Times New Roman" pitchFamily="18" charset="0"/>
                <a:cs typeface="Times New Roman" pitchFamily="18" charset="0"/>
              </a:rPr>
              <a:t>Classification</a:t>
            </a: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645"/>
              </a:lnSpc>
            </a:pPr>
            <a:r>
              <a:rPr spc="-5" dirty="0"/>
              <a:t>By </a:t>
            </a:r>
            <a:r>
              <a:rPr dirty="0"/>
              <a:t>Dr. </a:t>
            </a:r>
            <a:r>
              <a:rPr spc="-5" dirty="0"/>
              <a:t>Fekri Eltahir</a:t>
            </a:r>
            <a:r>
              <a:rPr spc="-20" dirty="0"/>
              <a:t> </a:t>
            </a:r>
            <a:r>
              <a:rPr spc="-5" dirty="0"/>
              <a:t>Abdalla</a:t>
            </a:r>
          </a:p>
        </p:txBody>
      </p:sp>
      <p:sp>
        <p:nvSpPr>
          <p:cNvPr id="3" name="object 3"/>
          <p:cNvSpPr/>
          <p:nvPr/>
        </p:nvSpPr>
        <p:spPr>
          <a:xfrm>
            <a:off x="5796136" y="4344300"/>
            <a:ext cx="1800860" cy="165227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5436096" y="2123876"/>
            <a:ext cx="2784763" cy="169865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29900" y="2140386"/>
            <a:ext cx="3315970" cy="178562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597069" y="4407733"/>
            <a:ext cx="3315970" cy="222885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108450" y="2467610"/>
            <a:ext cx="585470" cy="418846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8263896" y="2131674"/>
            <a:ext cx="585470" cy="418846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932040" y="2123876"/>
            <a:ext cx="35560" cy="4067810"/>
          </a:xfrm>
          <a:custGeom>
            <a:avLst/>
            <a:gdLst/>
            <a:ahLst/>
            <a:cxnLst/>
            <a:rect l="l" t="t" r="r" b="b"/>
            <a:pathLst>
              <a:path w="35560" h="4067809">
                <a:moveTo>
                  <a:pt x="0" y="0"/>
                </a:moveTo>
                <a:lnTo>
                  <a:pt x="35560" y="4067809"/>
                </a:lnTo>
              </a:path>
            </a:pathLst>
          </a:custGeom>
          <a:ln w="38097">
            <a:solidFill>
              <a:srgbClr val="000000"/>
            </a:solidFill>
          </a:ln>
        </p:spPr>
        <p:txBody>
          <a:bodyPr wrap="square" lIns="0" tIns="0" rIns="0" bIns="0" rtlCol="0"/>
          <a:lstStyle/>
          <a:p>
            <a:endParaRPr>
              <a:solidFill>
                <a:prstClr val="black"/>
              </a:solidFill>
            </a:endParaRPr>
          </a:p>
        </p:txBody>
      </p:sp>
      <p:sp>
        <p:nvSpPr>
          <p:cNvPr id="10" name="object 10"/>
          <p:cNvSpPr/>
          <p:nvPr/>
        </p:nvSpPr>
        <p:spPr>
          <a:xfrm>
            <a:off x="4932969" y="2219324"/>
            <a:ext cx="36830" cy="4067810"/>
          </a:xfrm>
          <a:custGeom>
            <a:avLst/>
            <a:gdLst/>
            <a:ahLst/>
            <a:cxnLst/>
            <a:rect l="l" t="t" r="r" b="b"/>
            <a:pathLst>
              <a:path w="36829" h="4067810">
                <a:moveTo>
                  <a:pt x="0" y="0"/>
                </a:moveTo>
                <a:lnTo>
                  <a:pt x="36829" y="4067810"/>
                </a:lnTo>
              </a:path>
            </a:pathLst>
          </a:custGeom>
          <a:ln w="38097">
            <a:solidFill>
              <a:srgbClr val="89B889"/>
            </a:solidFill>
          </a:ln>
        </p:spPr>
        <p:txBody>
          <a:bodyPr wrap="square" lIns="0" tIns="0" rIns="0" bIns="0" rtlCol="0"/>
          <a:lstStyle/>
          <a:p>
            <a:endParaRPr>
              <a:solidFill>
                <a:prstClr val="black"/>
              </a:solidFill>
            </a:endParaRPr>
          </a:p>
        </p:txBody>
      </p:sp>
      <p:sp>
        <p:nvSpPr>
          <p:cNvPr id="11" name="object 11"/>
          <p:cNvSpPr/>
          <p:nvPr/>
        </p:nvSpPr>
        <p:spPr>
          <a:xfrm>
            <a:off x="6274122" y="3880750"/>
            <a:ext cx="1108709" cy="46355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1547664" y="3926006"/>
            <a:ext cx="1414780" cy="463550"/>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5380088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7584" y="188640"/>
            <a:ext cx="7200800" cy="695960"/>
          </a:xfrm>
          <a:prstGeom prst="rect">
            <a:avLst/>
          </a:prstGeom>
        </p:spPr>
        <p:txBody>
          <a:bodyPr vert="horz" wrap="square" lIns="0" tIns="12700" rIns="0" bIns="0" rtlCol="0">
            <a:spAutoFit/>
          </a:bodyPr>
          <a:lstStyle/>
          <a:p>
            <a:pPr marL="12700" algn="ctr">
              <a:lnSpc>
                <a:spcPct val="100000"/>
              </a:lnSpc>
              <a:spcBef>
                <a:spcPts val="100"/>
              </a:spcBef>
            </a:pPr>
            <a:r>
              <a:rPr sz="4400" b="1" spc="-15" dirty="0">
                <a:solidFill>
                  <a:srgbClr val="FFFF00"/>
                </a:solidFill>
                <a:latin typeface="Times New Roman" pitchFamily="18" charset="0"/>
                <a:cs typeface="Times New Roman" pitchFamily="18" charset="0"/>
              </a:rPr>
              <a:t>Oxygen </a:t>
            </a:r>
            <a:r>
              <a:rPr sz="4400" b="1" spc="-5" dirty="0">
                <a:solidFill>
                  <a:srgbClr val="FFFF00"/>
                </a:solidFill>
                <a:latin typeface="Times New Roman" pitchFamily="18" charset="0"/>
                <a:cs typeface="Times New Roman" pitchFamily="18" charset="0"/>
              </a:rPr>
              <a:t>therapy</a:t>
            </a:r>
            <a:r>
              <a:rPr sz="4400" b="1" spc="-75" dirty="0">
                <a:solidFill>
                  <a:srgbClr val="FFFF00"/>
                </a:solidFill>
                <a:latin typeface="Times New Roman" pitchFamily="18" charset="0"/>
                <a:cs typeface="Times New Roman" pitchFamily="18" charset="0"/>
              </a:rPr>
              <a:t> </a:t>
            </a:r>
            <a:r>
              <a:rPr sz="4400" b="1" spc="-5" dirty="0">
                <a:solidFill>
                  <a:srgbClr val="FFFF00"/>
                </a:solidFill>
                <a:latin typeface="Times New Roman" pitchFamily="18" charset="0"/>
                <a:cs typeface="Times New Roman" pitchFamily="18" charset="0"/>
              </a:rPr>
              <a:t>devices</a:t>
            </a:r>
            <a:endParaRPr sz="4400" dirty="0">
              <a:solidFill>
                <a:srgbClr val="FFFF00"/>
              </a:solidFill>
              <a:latin typeface="Times New Roman" pitchFamily="18" charset="0"/>
              <a:cs typeface="Times New Roman" pitchFamily="18" charset="0"/>
            </a:endParaRPr>
          </a:p>
        </p:txBody>
      </p:sp>
      <p:sp>
        <p:nvSpPr>
          <p:cNvPr id="3" name="object 3"/>
          <p:cNvSpPr txBox="1"/>
          <p:nvPr/>
        </p:nvSpPr>
        <p:spPr>
          <a:xfrm>
            <a:off x="611560" y="1196752"/>
            <a:ext cx="8064896" cy="5329664"/>
          </a:xfrm>
          <a:prstGeom prst="rect">
            <a:avLst/>
          </a:prstGeom>
        </p:spPr>
        <p:txBody>
          <a:bodyPr vert="horz" wrap="square" lIns="0" tIns="101600" rIns="0" bIns="0" rtlCol="0">
            <a:spAutoFit/>
          </a:bodyPr>
          <a:lstStyle/>
          <a:p>
            <a:pPr marL="12700">
              <a:spcBef>
                <a:spcPts val="800"/>
              </a:spcBef>
            </a:pPr>
            <a:r>
              <a:rPr sz="2400" b="1" dirty="0">
                <a:solidFill>
                  <a:prstClr val="black"/>
                </a:solidFill>
                <a:latin typeface="Times New Roman"/>
                <a:cs typeface="Times New Roman"/>
              </a:rPr>
              <a:t>Variable </a:t>
            </a:r>
            <a:r>
              <a:rPr sz="2400" b="1" spc="-5" dirty="0">
                <a:solidFill>
                  <a:prstClr val="black"/>
                </a:solidFill>
                <a:latin typeface="Times New Roman"/>
                <a:cs typeface="Times New Roman"/>
              </a:rPr>
              <a:t>performance</a:t>
            </a:r>
            <a:r>
              <a:rPr sz="2400" b="1" spc="-45" dirty="0">
                <a:solidFill>
                  <a:prstClr val="black"/>
                </a:solidFill>
                <a:latin typeface="Times New Roman"/>
                <a:cs typeface="Times New Roman"/>
              </a:rPr>
              <a:t> </a:t>
            </a:r>
            <a:r>
              <a:rPr sz="2400" b="1" spc="-5" dirty="0" smtClean="0">
                <a:solidFill>
                  <a:prstClr val="black"/>
                </a:solidFill>
                <a:latin typeface="Times New Roman"/>
                <a:cs typeface="Times New Roman"/>
              </a:rPr>
              <a:t>devices</a:t>
            </a:r>
            <a:r>
              <a:rPr lang="en-GB" sz="2400" b="1" spc="-5" dirty="0" smtClean="0">
                <a:solidFill>
                  <a:prstClr val="black"/>
                </a:solidFill>
                <a:latin typeface="Times New Roman"/>
                <a:cs typeface="Times New Roman"/>
              </a:rPr>
              <a:t>:</a:t>
            </a:r>
          </a:p>
          <a:p>
            <a:pPr marL="12700" algn="ctr">
              <a:spcBef>
                <a:spcPts val="800"/>
              </a:spcBef>
            </a:pPr>
            <a:r>
              <a:rPr lang="en-GB" sz="2400" dirty="0" smtClean="0">
                <a:solidFill>
                  <a:prstClr val="black"/>
                </a:solidFill>
                <a:latin typeface="Times New Roman" pitchFamily="18" charset="0"/>
                <a:cs typeface="Times New Roman" pitchFamily="18" charset="0"/>
              </a:rPr>
              <a:t>FiO2 </a:t>
            </a:r>
            <a:r>
              <a:rPr lang="en-GB" sz="2400" dirty="0">
                <a:solidFill>
                  <a:prstClr val="black"/>
                </a:solidFill>
                <a:latin typeface="Times New Roman" pitchFamily="18" charset="0"/>
                <a:cs typeface="Times New Roman" pitchFamily="18" charset="0"/>
              </a:rPr>
              <a:t>depends </a:t>
            </a:r>
            <a:r>
              <a:rPr lang="en-GB" sz="2400" dirty="0" smtClean="0">
                <a:solidFill>
                  <a:prstClr val="black"/>
                </a:solidFill>
                <a:latin typeface="Times New Roman" pitchFamily="18" charset="0"/>
                <a:cs typeface="Times New Roman" pitchFamily="18" charset="0"/>
              </a:rPr>
              <a:t>on: O2 flow, Patient factors and Device  factors</a:t>
            </a:r>
            <a:endParaRPr sz="2400" dirty="0">
              <a:solidFill>
                <a:prstClr val="black"/>
              </a:solidFill>
              <a:latin typeface="Times New Roman" pitchFamily="18" charset="0"/>
              <a:cs typeface="Times New Roman" pitchFamily="18" charset="0"/>
            </a:endParaRPr>
          </a:p>
          <a:p>
            <a:pPr marL="1155700" indent="-228600">
              <a:spcBef>
                <a:spcPts val="600"/>
              </a:spcBef>
              <a:buFontTx/>
              <a:buChar char="•"/>
              <a:tabLst>
                <a:tab pos="1155700" algn="l"/>
              </a:tabLst>
            </a:pPr>
            <a:r>
              <a:rPr sz="2400" spc="-5" dirty="0">
                <a:solidFill>
                  <a:prstClr val="black"/>
                </a:solidFill>
                <a:latin typeface="Times New Roman" pitchFamily="18" charset="0"/>
                <a:cs typeface="Times New Roman" pitchFamily="18" charset="0"/>
              </a:rPr>
              <a:t>No capacity </a:t>
            </a:r>
            <a:r>
              <a:rPr sz="240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nasal catheters,</a:t>
            </a:r>
            <a:r>
              <a:rPr sz="2400" spc="-1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cannulae</a:t>
            </a:r>
            <a:endParaRPr sz="2400" dirty="0">
              <a:solidFill>
                <a:prstClr val="black"/>
              </a:solidFill>
              <a:latin typeface="Times New Roman" pitchFamily="18" charset="0"/>
              <a:cs typeface="Times New Roman" pitchFamily="18" charset="0"/>
            </a:endParaRPr>
          </a:p>
          <a:p>
            <a:pPr marL="1155700" indent="-228600">
              <a:spcBef>
                <a:spcPts val="600"/>
              </a:spcBef>
              <a:buFontTx/>
              <a:buChar char="•"/>
              <a:tabLst>
                <a:tab pos="1155700" algn="l"/>
              </a:tabLst>
            </a:pPr>
            <a:r>
              <a:rPr sz="2400" dirty="0">
                <a:solidFill>
                  <a:prstClr val="black"/>
                </a:solidFill>
                <a:latin typeface="Times New Roman" pitchFamily="18" charset="0"/>
                <a:cs typeface="Times New Roman" pitchFamily="18" charset="0"/>
              </a:rPr>
              <a:t>Small </a:t>
            </a:r>
            <a:r>
              <a:rPr sz="2400" spc="-5" dirty="0">
                <a:solidFill>
                  <a:prstClr val="black"/>
                </a:solidFill>
                <a:latin typeface="Times New Roman" pitchFamily="18" charset="0"/>
                <a:cs typeface="Times New Roman" pitchFamily="18" charset="0"/>
              </a:rPr>
              <a:t>capacity </a:t>
            </a:r>
            <a:r>
              <a:rPr sz="2400" dirty="0">
                <a:solidFill>
                  <a:prstClr val="black"/>
                </a:solidFill>
                <a:latin typeface="Times New Roman" pitchFamily="18" charset="0"/>
                <a:cs typeface="Times New Roman" pitchFamily="18" charset="0"/>
              </a:rPr>
              <a:t>–</a:t>
            </a:r>
            <a:r>
              <a:rPr sz="2400" spc="-1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masks</a:t>
            </a:r>
          </a:p>
          <a:p>
            <a:pPr marL="1155700" indent="-228600">
              <a:spcBef>
                <a:spcPts val="590"/>
              </a:spcBef>
              <a:buFontTx/>
              <a:buChar char="•"/>
              <a:tabLst>
                <a:tab pos="1155700" algn="l"/>
              </a:tabLst>
            </a:pPr>
            <a:r>
              <a:rPr sz="2400" spc="-5" dirty="0">
                <a:solidFill>
                  <a:prstClr val="black"/>
                </a:solidFill>
                <a:latin typeface="Times New Roman" pitchFamily="18" charset="0"/>
                <a:cs typeface="Times New Roman" pitchFamily="18" charset="0"/>
              </a:rPr>
              <a:t>Large capacity </a:t>
            </a:r>
            <a:r>
              <a:rPr sz="240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mask </a:t>
            </a:r>
            <a:r>
              <a:rPr sz="2400" spc="-5" dirty="0">
                <a:solidFill>
                  <a:prstClr val="black"/>
                </a:solidFill>
                <a:latin typeface="Times New Roman" pitchFamily="18" charset="0"/>
                <a:cs typeface="Times New Roman" pitchFamily="18" charset="0"/>
              </a:rPr>
              <a:t>with</a:t>
            </a:r>
            <a:r>
              <a:rPr sz="2400" spc="-20" dirty="0">
                <a:solidFill>
                  <a:prstClr val="black"/>
                </a:solidFill>
                <a:latin typeface="Times New Roman" pitchFamily="18" charset="0"/>
                <a:cs typeface="Times New Roman" pitchFamily="18" charset="0"/>
              </a:rPr>
              <a:t> </a:t>
            </a:r>
            <a:r>
              <a:rPr sz="2400" spc="-10" dirty="0" smtClean="0">
                <a:solidFill>
                  <a:prstClr val="black"/>
                </a:solidFill>
                <a:latin typeface="Times New Roman" pitchFamily="18" charset="0"/>
                <a:cs typeface="Times New Roman" pitchFamily="18" charset="0"/>
              </a:rPr>
              <a:t>bag</a:t>
            </a:r>
            <a:endParaRPr lang="en-GB" sz="2400" spc="-10" dirty="0" smtClean="0">
              <a:solidFill>
                <a:prstClr val="black"/>
              </a:solidFill>
              <a:latin typeface="Times New Roman" pitchFamily="18" charset="0"/>
              <a:cs typeface="Times New Roman" pitchFamily="18" charset="0"/>
            </a:endParaRPr>
          </a:p>
          <a:p>
            <a:pPr marL="1155700" indent="-228600">
              <a:spcBef>
                <a:spcPts val="590"/>
              </a:spcBef>
              <a:buFontTx/>
              <a:buChar char="•"/>
              <a:tabLst>
                <a:tab pos="1155700" algn="l"/>
              </a:tabLst>
            </a:pPr>
            <a:endParaRPr sz="2400" dirty="0">
              <a:solidFill>
                <a:prstClr val="black"/>
              </a:solidFill>
              <a:latin typeface="Times New Roman" pitchFamily="18" charset="0"/>
              <a:cs typeface="Times New Roman" pitchFamily="18" charset="0"/>
            </a:endParaRPr>
          </a:p>
          <a:p>
            <a:pPr marL="12700">
              <a:spcBef>
                <a:spcPts val="700"/>
              </a:spcBef>
            </a:pPr>
            <a:r>
              <a:rPr sz="2400" b="1" spc="-5" dirty="0">
                <a:solidFill>
                  <a:prstClr val="black"/>
                </a:solidFill>
                <a:latin typeface="Times New Roman" pitchFamily="18" charset="0"/>
                <a:cs typeface="Times New Roman" pitchFamily="18" charset="0"/>
              </a:rPr>
              <a:t>Fixed performance</a:t>
            </a:r>
            <a:r>
              <a:rPr sz="2400" b="1" spc="-25" dirty="0">
                <a:solidFill>
                  <a:prstClr val="black"/>
                </a:solidFill>
                <a:latin typeface="Times New Roman" pitchFamily="18" charset="0"/>
                <a:cs typeface="Times New Roman" pitchFamily="18" charset="0"/>
              </a:rPr>
              <a:t> </a:t>
            </a:r>
            <a:r>
              <a:rPr sz="2400" b="1" spc="-5" dirty="0">
                <a:solidFill>
                  <a:prstClr val="black"/>
                </a:solidFill>
                <a:latin typeface="Times New Roman" pitchFamily="18" charset="0"/>
                <a:cs typeface="Times New Roman" pitchFamily="18" charset="0"/>
              </a:rPr>
              <a:t>devices</a:t>
            </a:r>
            <a:endParaRPr sz="2400" dirty="0">
              <a:solidFill>
                <a:prstClr val="black"/>
              </a:solidFill>
              <a:latin typeface="Times New Roman" pitchFamily="18" charset="0"/>
              <a:cs typeface="Times New Roman" pitchFamily="18" charset="0"/>
            </a:endParaRPr>
          </a:p>
          <a:p>
            <a:pPr marL="1155700" marR="5080" indent="-228600">
              <a:spcBef>
                <a:spcPts val="600"/>
              </a:spcBef>
              <a:buFontTx/>
              <a:buChar char="•"/>
              <a:tabLst>
                <a:tab pos="1155700" algn="l"/>
              </a:tabLst>
            </a:pPr>
            <a:r>
              <a:rPr sz="2400" spc="-5" dirty="0">
                <a:solidFill>
                  <a:prstClr val="black"/>
                </a:solidFill>
                <a:latin typeface="Times New Roman" pitchFamily="18" charset="0"/>
                <a:cs typeface="Times New Roman" pitchFamily="18" charset="0"/>
              </a:rPr>
              <a:t>HAFOE </a:t>
            </a:r>
            <a:r>
              <a:rPr sz="2400" dirty="0">
                <a:solidFill>
                  <a:prstClr val="black"/>
                </a:solidFill>
                <a:latin typeface="Times New Roman" pitchFamily="18" charset="0"/>
                <a:cs typeface="Times New Roman" pitchFamily="18" charset="0"/>
              </a:rPr>
              <a:t>systems </a:t>
            </a:r>
            <a:r>
              <a:rPr sz="2400" spc="-5" dirty="0">
                <a:solidFill>
                  <a:prstClr val="black"/>
                </a:solidFill>
                <a:latin typeface="Times New Roman" pitchFamily="18" charset="0"/>
                <a:cs typeface="Times New Roman" pitchFamily="18" charset="0"/>
              </a:rPr>
              <a:t>(High air flow </a:t>
            </a:r>
            <a:r>
              <a:rPr sz="2400" spc="-10" dirty="0">
                <a:solidFill>
                  <a:prstClr val="black"/>
                </a:solidFill>
                <a:latin typeface="Times New Roman" pitchFamily="18" charset="0"/>
                <a:cs typeface="Times New Roman" pitchFamily="18" charset="0"/>
              </a:rPr>
              <a:t>oxygen </a:t>
            </a:r>
            <a:r>
              <a:rPr sz="2400" spc="-5" dirty="0">
                <a:solidFill>
                  <a:prstClr val="black"/>
                </a:solidFill>
                <a:latin typeface="Times New Roman" pitchFamily="18" charset="0"/>
                <a:cs typeface="Times New Roman" pitchFamily="18" charset="0"/>
              </a:rPr>
              <a:t>enrichment  </a:t>
            </a:r>
            <a:r>
              <a:rPr sz="2400" spc="-10" dirty="0">
                <a:solidFill>
                  <a:prstClr val="black"/>
                </a:solidFill>
                <a:latin typeface="Times New Roman" pitchFamily="18" charset="0"/>
                <a:cs typeface="Times New Roman" pitchFamily="18" charset="0"/>
              </a:rPr>
              <a:t>device</a:t>
            </a:r>
            <a:endParaRPr sz="2400" dirty="0">
              <a:solidFill>
                <a:prstClr val="black"/>
              </a:solidFill>
              <a:latin typeface="Times New Roman" pitchFamily="18" charset="0"/>
              <a:cs typeface="Times New Roman" pitchFamily="18" charset="0"/>
            </a:endParaRPr>
          </a:p>
          <a:p>
            <a:pPr marL="1841500">
              <a:spcBef>
                <a:spcPts val="500"/>
              </a:spcBef>
            </a:pPr>
            <a:r>
              <a:rPr sz="2400" baseline="2777"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Venti</a:t>
            </a:r>
            <a:r>
              <a:rPr sz="2400" spc="114"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Mask</a:t>
            </a:r>
            <a:endParaRPr sz="2400" dirty="0">
              <a:solidFill>
                <a:prstClr val="black"/>
              </a:solidFill>
              <a:latin typeface="Times New Roman" pitchFamily="18" charset="0"/>
              <a:cs typeface="Times New Roman" pitchFamily="18" charset="0"/>
            </a:endParaRPr>
          </a:p>
          <a:p>
            <a:pPr marL="1155700" indent="-228600">
              <a:spcBef>
                <a:spcPts val="600"/>
              </a:spcBef>
              <a:buFontTx/>
              <a:buChar char="•"/>
              <a:tabLst>
                <a:tab pos="1155700" algn="l"/>
              </a:tabLst>
            </a:pPr>
            <a:r>
              <a:rPr sz="2400" spc="-5" dirty="0">
                <a:solidFill>
                  <a:prstClr val="black"/>
                </a:solidFill>
                <a:latin typeface="Times New Roman" pitchFamily="18" charset="0"/>
                <a:cs typeface="Times New Roman" pitchFamily="18" charset="0"/>
              </a:rPr>
              <a:t>Anaesthesia</a:t>
            </a:r>
            <a:r>
              <a:rPr sz="2400" spc="-1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circuits</a:t>
            </a:r>
            <a:endParaRPr sz="2400" dirty="0">
              <a:solidFill>
                <a:prstClr val="black"/>
              </a:solidFill>
              <a:latin typeface="Times New Roman" pitchFamily="18" charset="0"/>
              <a:cs typeface="Times New Roman" pitchFamily="18" charset="0"/>
            </a:endParaRPr>
          </a:p>
          <a:p>
            <a:pPr marL="1155700" indent="-228600">
              <a:spcBef>
                <a:spcPts val="590"/>
              </a:spcBef>
              <a:buFontTx/>
              <a:buChar char="•"/>
              <a:tabLst>
                <a:tab pos="1155700" algn="l"/>
              </a:tabLst>
            </a:pPr>
            <a:r>
              <a:rPr sz="2400" spc="-5" dirty="0">
                <a:solidFill>
                  <a:prstClr val="black"/>
                </a:solidFill>
                <a:latin typeface="Times New Roman" pitchFamily="18" charset="0"/>
                <a:cs typeface="Times New Roman" pitchFamily="18" charset="0"/>
              </a:rPr>
              <a:t>Ventilators</a:t>
            </a:r>
            <a:endParaRPr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9948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196752"/>
            <a:ext cx="6512511" cy="677108"/>
          </a:xfrm>
        </p:spPr>
        <p:txBody>
          <a:bodyPr/>
          <a:lstStyle/>
          <a:p>
            <a:pPr marL="0" indent="0" algn="ctr">
              <a:buNone/>
            </a:pPr>
            <a:r>
              <a:rPr lang="en-GB" sz="4400" dirty="0" smtClean="0">
                <a:solidFill>
                  <a:srgbClr val="FF3399"/>
                </a:solidFill>
                <a:effectLst/>
                <a:latin typeface="Times New Roman" pitchFamily="18" charset="0"/>
                <a:cs typeface="Times New Roman" pitchFamily="18" charset="0"/>
              </a:rPr>
              <a:t>Nasal Catheter</a:t>
            </a:r>
            <a:endParaRPr lang="en-GB" sz="4400" dirty="0">
              <a:solidFill>
                <a:srgbClr val="FF3399"/>
              </a:solidFill>
              <a:effectLst/>
              <a:latin typeface="Times New Roman" pitchFamily="18" charset="0"/>
              <a:cs typeface="Times New Roman" pitchFamily="18" charset="0"/>
            </a:endParaRPr>
          </a:p>
        </p:txBody>
      </p:sp>
      <p:sp>
        <p:nvSpPr>
          <p:cNvPr id="3" name="Content Placeholder 2"/>
          <p:cNvSpPr>
            <a:spLocks noGrp="1"/>
          </p:cNvSpPr>
          <p:nvPr>
            <p:ph type="body" idx="1"/>
          </p:nvPr>
        </p:nvSpPr>
        <p:spPr>
          <a:xfrm>
            <a:off x="971600" y="1988840"/>
            <a:ext cx="7344816" cy="4266808"/>
          </a:xfrm>
        </p:spPr>
        <p:txBody>
          <a:bodyPr>
            <a:normAutofit/>
          </a:bodyPr>
          <a:lstStyle/>
          <a:p>
            <a:pPr marL="45720" indent="0">
              <a:buNone/>
            </a:pPr>
            <a:endParaRPr lang="en-GB" dirty="0"/>
          </a:p>
          <a:p>
            <a:pPr marL="45720" indent="0">
              <a:buNone/>
            </a:pPr>
            <a:r>
              <a:rPr lang="en-GB" b="1" dirty="0" smtClean="0">
                <a:solidFill>
                  <a:schemeClr val="tx1"/>
                </a:solidFill>
                <a:latin typeface="Times New Roman" pitchFamily="18" charset="0"/>
                <a:cs typeface="Times New Roman" pitchFamily="18" charset="0"/>
              </a:rPr>
              <a:t>Merits:</a:t>
            </a:r>
            <a:endParaRPr lang="en-GB" b="1" dirty="0">
              <a:solidFill>
                <a:schemeClr val="tx1"/>
              </a:solidFill>
              <a:latin typeface="Times New Roman" pitchFamily="18" charset="0"/>
              <a:cs typeface="Times New Roman" pitchFamily="18" charset="0"/>
            </a:endParaRPr>
          </a:p>
          <a:p>
            <a:pPr marL="45720" indent="0">
              <a:buNone/>
            </a:pPr>
            <a:r>
              <a:rPr lang="en-GB" dirty="0">
                <a:solidFill>
                  <a:schemeClr val="tx1"/>
                </a:solidFill>
                <a:latin typeface="Times New Roman" pitchFamily="18" charset="0"/>
                <a:cs typeface="Times New Roman" pitchFamily="18" charset="0"/>
              </a:rPr>
              <a:t>• Easy to fix</a:t>
            </a:r>
          </a:p>
          <a:p>
            <a:pPr marL="45720" indent="0">
              <a:buNone/>
            </a:pPr>
            <a:r>
              <a:rPr lang="en-GB" dirty="0">
                <a:solidFill>
                  <a:schemeClr val="tx1"/>
                </a:solidFill>
                <a:latin typeface="Times New Roman" pitchFamily="18" charset="0"/>
                <a:cs typeface="Times New Roman" pitchFamily="18" charset="0"/>
              </a:rPr>
              <a:t>• Keeps hands free</a:t>
            </a:r>
          </a:p>
          <a:p>
            <a:pPr marL="45720" indent="0">
              <a:buNone/>
            </a:pPr>
            <a:r>
              <a:rPr lang="en-GB" dirty="0">
                <a:solidFill>
                  <a:schemeClr val="tx1"/>
                </a:solidFill>
                <a:latin typeface="Times New Roman" pitchFamily="18" charset="0"/>
                <a:cs typeface="Times New Roman" pitchFamily="18" charset="0"/>
              </a:rPr>
              <a:t>• Not much interference with further </a:t>
            </a:r>
            <a:r>
              <a:rPr lang="en-GB" dirty="0" smtClean="0">
                <a:solidFill>
                  <a:schemeClr val="tx1"/>
                </a:solidFill>
                <a:latin typeface="Times New Roman" pitchFamily="18" charset="0"/>
                <a:cs typeface="Times New Roman" pitchFamily="18" charset="0"/>
              </a:rPr>
              <a:t>airway care</a:t>
            </a:r>
            <a:endParaRPr lang="en-GB" dirty="0">
              <a:solidFill>
                <a:schemeClr val="tx1"/>
              </a:solidFill>
              <a:latin typeface="Times New Roman" pitchFamily="18" charset="0"/>
              <a:cs typeface="Times New Roman" pitchFamily="18" charset="0"/>
            </a:endParaRPr>
          </a:p>
          <a:p>
            <a:pPr marL="45720" indent="0">
              <a:buNone/>
            </a:pPr>
            <a:r>
              <a:rPr lang="en-GB" dirty="0">
                <a:solidFill>
                  <a:schemeClr val="tx1"/>
                </a:solidFill>
                <a:latin typeface="Times New Roman" pitchFamily="18" charset="0"/>
                <a:cs typeface="Times New Roman" pitchFamily="18" charset="0"/>
              </a:rPr>
              <a:t>• Useful in both </a:t>
            </a:r>
            <a:r>
              <a:rPr lang="en-GB" dirty="0" smtClean="0">
                <a:solidFill>
                  <a:schemeClr val="tx1"/>
                </a:solidFill>
                <a:latin typeface="Times New Roman" pitchFamily="18" charset="0"/>
                <a:cs typeface="Times New Roman" pitchFamily="18" charset="0"/>
              </a:rPr>
              <a:t>spontaneous </a:t>
            </a:r>
            <a:r>
              <a:rPr lang="en-GB" dirty="0">
                <a:solidFill>
                  <a:schemeClr val="tx1"/>
                </a:solidFill>
                <a:latin typeface="Times New Roman" pitchFamily="18" charset="0"/>
                <a:cs typeface="Times New Roman" pitchFamily="18" charset="0"/>
              </a:rPr>
              <a:t>breathing </a:t>
            </a:r>
            <a:r>
              <a:rPr lang="en-GB" dirty="0" smtClean="0">
                <a:solidFill>
                  <a:schemeClr val="tx1"/>
                </a:solidFill>
                <a:latin typeface="Times New Roman" pitchFamily="18" charset="0"/>
                <a:cs typeface="Times New Roman" pitchFamily="18" charset="0"/>
              </a:rPr>
              <a:t>and apnoeic period.</a:t>
            </a:r>
          </a:p>
          <a:p>
            <a:pPr marL="45720" indent="0">
              <a:buNone/>
            </a:pPr>
            <a:endParaRPr lang="en-GB" dirty="0">
              <a:solidFill>
                <a:schemeClr val="tx1"/>
              </a:solidFill>
              <a:latin typeface="Times New Roman" pitchFamily="18" charset="0"/>
              <a:cs typeface="Times New Roman" pitchFamily="18" charset="0"/>
            </a:endParaRPr>
          </a:p>
          <a:p>
            <a:pPr marL="45720" indent="0">
              <a:buNone/>
            </a:pPr>
            <a:r>
              <a:rPr lang="en-GB" b="1" dirty="0" smtClean="0">
                <a:solidFill>
                  <a:schemeClr val="tx1"/>
                </a:solidFill>
                <a:latin typeface="Times New Roman" pitchFamily="18" charset="0"/>
                <a:cs typeface="Times New Roman" pitchFamily="18" charset="0"/>
              </a:rPr>
              <a:t>Demerits:</a:t>
            </a:r>
            <a:endParaRPr lang="en-GB" b="1" dirty="0">
              <a:solidFill>
                <a:schemeClr val="tx1"/>
              </a:solidFill>
              <a:latin typeface="Times New Roman" pitchFamily="18" charset="0"/>
              <a:cs typeface="Times New Roman" pitchFamily="18" charset="0"/>
            </a:endParaRPr>
          </a:p>
          <a:p>
            <a:pPr marL="45720" indent="0">
              <a:buNone/>
            </a:pPr>
            <a:r>
              <a:rPr lang="en-GB" dirty="0">
                <a:solidFill>
                  <a:schemeClr val="tx1"/>
                </a:solidFill>
                <a:latin typeface="Times New Roman" pitchFamily="18" charset="0"/>
                <a:cs typeface="Times New Roman" pitchFamily="18" charset="0"/>
              </a:rPr>
              <a:t>• Mucosal irritation (uncomfortable)</a:t>
            </a:r>
          </a:p>
          <a:p>
            <a:pPr marL="45720" indent="0">
              <a:buNone/>
            </a:pPr>
            <a:r>
              <a:rPr lang="en-GB" dirty="0">
                <a:solidFill>
                  <a:schemeClr val="tx1"/>
                </a:solidFill>
                <a:latin typeface="Times New Roman" pitchFamily="18" charset="0"/>
                <a:cs typeface="Times New Roman" pitchFamily="18" charset="0"/>
              </a:rPr>
              <a:t>• Gastric dilatation (especially with high flows)</a:t>
            </a:r>
          </a:p>
        </p:txBody>
      </p:sp>
    </p:spTree>
    <p:extLst>
      <p:ext uri="{BB962C8B-B14F-4D97-AF65-F5344CB8AC3E}">
        <p14:creationId xmlns:p14="http://schemas.microsoft.com/office/powerpoint/2010/main" val="7123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0" y="1103313"/>
            <a:ext cx="4090988"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115" y="3717033"/>
            <a:ext cx="330441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874" y="548680"/>
            <a:ext cx="3335656" cy="25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624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130" y="1225550"/>
            <a:ext cx="4666982" cy="689932"/>
          </a:xfrm>
          <a:prstGeom prst="rect">
            <a:avLst/>
          </a:prstGeom>
        </p:spPr>
        <p:txBody>
          <a:bodyPr vert="horz" wrap="square" lIns="0" tIns="12700" rIns="0" bIns="0" rtlCol="0">
            <a:spAutoFit/>
          </a:bodyPr>
          <a:lstStyle/>
          <a:p>
            <a:pPr marL="12700" algn="ctr">
              <a:lnSpc>
                <a:spcPct val="100000"/>
              </a:lnSpc>
              <a:spcBef>
                <a:spcPts val="100"/>
              </a:spcBef>
            </a:pPr>
            <a:r>
              <a:rPr sz="4400" spc="-5" dirty="0">
                <a:solidFill>
                  <a:srgbClr val="FF3399"/>
                </a:solidFill>
                <a:latin typeface="Times New Roman" pitchFamily="18" charset="0"/>
                <a:cs typeface="Times New Roman" pitchFamily="18" charset="0"/>
              </a:rPr>
              <a:t>Nasal</a:t>
            </a:r>
            <a:r>
              <a:rPr sz="4400" spc="-65" dirty="0">
                <a:solidFill>
                  <a:srgbClr val="FF3399"/>
                </a:solidFill>
                <a:latin typeface="Times New Roman" pitchFamily="18" charset="0"/>
                <a:cs typeface="Times New Roman" pitchFamily="18" charset="0"/>
              </a:rPr>
              <a:t> </a:t>
            </a:r>
            <a:r>
              <a:rPr sz="4400" spc="-10" dirty="0">
                <a:solidFill>
                  <a:srgbClr val="FF3399"/>
                </a:solidFill>
                <a:latin typeface="Times New Roman" pitchFamily="18" charset="0"/>
                <a:cs typeface="Times New Roman" pitchFamily="18" charset="0"/>
              </a:rPr>
              <a:t>Prongs</a:t>
            </a:r>
          </a:p>
        </p:txBody>
      </p:sp>
      <p:sp>
        <p:nvSpPr>
          <p:cNvPr id="4" name="object 4"/>
          <p:cNvSpPr/>
          <p:nvPr/>
        </p:nvSpPr>
        <p:spPr>
          <a:xfrm>
            <a:off x="5791200" y="71119"/>
            <a:ext cx="3168650" cy="176402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عنصر نائب للمحتوى 3">
            <a:extLst>
              <a:ext uri="{FF2B5EF4-FFF2-40B4-BE49-F238E27FC236}">
                <a16:creationId xmlns:a16="http://schemas.microsoft.com/office/drawing/2014/main" xmlns="" id="{EB077A46-9CB6-4BAF-B7D7-01C93D458436}"/>
              </a:ext>
            </a:extLst>
          </p:cNvPr>
          <p:cNvSpPr txBox="1">
            <a:spLocks/>
          </p:cNvSpPr>
          <p:nvPr/>
        </p:nvSpPr>
        <p:spPr>
          <a:xfrm>
            <a:off x="971600" y="2780928"/>
            <a:ext cx="7715200" cy="33452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buFont typeface="Arial" pitchFamily="34" charset="0"/>
              <a:buChar char="•"/>
            </a:pPr>
            <a:r>
              <a:rPr lang="en-US" altLang="en-US" sz="2400" dirty="0" smtClean="0">
                <a:latin typeface="Times New Roman" pitchFamily="18" charset="0"/>
                <a:cs typeface="Times New Roman" pitchFamily="18" charset="0"/>
              </a:rPr>
              <a:t> </a:t>
            </a:r>
            <a:r>
              <a:rPr lang="en-US" altLang="en-US" sz="2400" dirty="0" smtClean="0">
                <a:solidFill>
                  <a:srgbClr val="66FFFF"/>
                </a:solidFill>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It is disposable. </a:t>
            </a:r>
          </a:p>
          <a:p>
            <a:pPr algn="l" rtl="0">
              <a:buFont typeface="Arial" pitchFamily="34" charset="0"/>
              <a:buChar char="•"/>
            </a:pPr>
            <a:endParaRPr lang="en-US" altLang="en-US" sz="2400" dirty="0" smtClean="0">
              <a:latin typeface="Times New Roman" pitchFamily="18" charset="0"/>
              <a:cs typeface="Times New Roman" pitchFamily="18" charset="0"/>
            </a:endParaRPr>
          </a:p>
          <a:p>
            <a:pPr algn="l" rtl="0">
              <a:buFont typeface="Arial" pitchFamily="34" charset="0"/>
              <a:buChar char="•"/>
            </a:pPr>
            <a:r>
              <a:rPr lang="en-US" altLang="en-US" sz="2400" dirty="0" smtClean="0">
                <a:latin typeface="Times New Roman" pitchFamily="18" charset="0"/>
                <a:cs typeface="Times New Roman" pitchFamily="18" charset="0"/>
              </a:rPr>
              <a:t>Plastic devise with two protruding prongs for insertion into the nostrils, connected to an oxygen source. </a:t>
            </a:r>
          </a:p>
          <a:p>
            <a:pPr algn="l" rtl="0">
              <a:buFont typeface="Arial" pitchFamily="34" charset="0"/>
              <a:buChar char="•"/>
            </a:pPr>
            <a:endParaRPr lang="en-US" altLang="en-US" sz="2400" dirty="0" smtClean="0">
              <a:latin typeface="Times New Roman" pitchFamily="18" charset="0"/>
              <a:cs typeface="Times New Roman" pitchFamily="18" charset="0"/>
            </a:endParaRPr>
          </a:p>
          <a:p>
            <a:pPr algn="l" rtl="0">
              <a:buFont typeface="Arial" pitchFamily="34" charset="0"/>
              <a:buChar char="•"/>
            </a:pPr>
            <a:r>
              <a:rPr lang="en-US" altLang="en-US" sz="2400" dirty="0" smtClean="0">
                <a:latin typeface="Times New Roman" pitchFamily="18" charset="0"/>
                <a:cs typeface="Times New Roman" pitchFamily="18" charset="0"/>
              </a:rPr>
              <a:t>Used for low-medium concentrations of </a:t>
            </a:r>
            <a:r>
              <a:rPr lang="en-US" altLang="en-US" sz="2400" dirty="0" smtClean="0">
                <a:solidFill>
                  <a:srgbClr val="008000"/>
                </a:solidFill>
                <a:latin typeface="Times New Roman" pitchFamily="18" charset="0"/>
                <a:cs typeface="Times New Roman" pitchFamily="18" charset="0"/>
              </a:rPr>
              <a:t>Oxygen</a:t>
            </a:r>
            <a:r>
              <a:rPr lang="en-US" altLang="en-US" sz="2400" dirty="0" smtClean="0">
                <a:latin typeface="Times New Roman" pitchFamily="18" charset="0"/>
                <a:cs typeface="Times New Roman" pitchFamily="18" charset="0"/>
              </a:rPr>
              <a:t>   </a:t>
            </a:r>
            <a:r>
              <a:rPr lang="en-US" altLang="en-US" sz="2400" dirty="0" smtClean="0">
                <a:solidFill>
                  <a:srgbClr val="00B0F0"/>
                </a:solidFill>
                <a:latin typeface="Times New Roman" pitchFamily="18" charset="0"/>
                <a:cs typeface="Times New Roman" pitchFamily="18" charset="0"/>
              </a:rPr>
              <a:t>(24-44%).</a:t>
            </a:r>
          </a:p>
          <a:p>
            <a:pPr algn="l" rtl="0">
              <a:buFont typeface="Arial" pitchFamily="34" charset="0"/>
              <a:buChar char="•"/>
            </a:pPr>
            <a:endParaRPr lang="ar-SA" altLang="en-US" sz="2400" b="1" dirty="0">
              <a:latin typeface="Calibri" pitchFamily="34" charset="0"/>
              <a:cs typeface="Calibri" pitchFamily="34" charset="0"/>
            </a:endParaRPr>
          </a:p>
        </p:txBody>
      </p:sp>
    </p:spTree>
    <p:extLst>
      <p:ext uri="{BB962C8B-B14F-4D97-AF65-F5344CB8AC3E}">
        <p14:creationId xmlns:p14="http://schemas.microsoft.com/office/powerpoint/2010/main" val="1000142330"/>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صورة 1">
            <a:extLst>
              <a:ext uri="{FF2B5EF4-FFF2-40B4-BE49-F238E27FC236}">
                <a16:creationId xmlns:a16="http://schemas.microsoft.com/office/drawing/2014/main" xmlns="" id="{E6E8A6C6-7105-4C4D-9340-3EBADB3E9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56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عنوان 3">
            <a:extLst>
              <a:ext uri="{FF2B5EF4-FFF2-40B4-BE49-F238E27FC236}">
                <a16:creationId xmlns:a16="http://schemas.microsoft.com/office/drawing/2014/main" xmlns="" id="{0D331FAC-823D-48C8-9EFC-153BFAB45F81}"/>
              </a:ext>
            </a:extLst>
          </p:cNvPr>
          <p:cNvSpPr>
            <a:spLocks noGrp="1"/>
          </p:cNvSpPr>
          <p:nvPr>
            <p:ph type="title"/>
          </p:nvPr>
        </p:nvSpPr>
        <p:spPr>
          <a:xfrm>
            <a:off x="1944688" y="623888"/>
            <a:ext cx="6589712" cy="1281112"/>
          </a:xfrm>
        </p:spPr>
        <p:txBody>
          <a:bodyPr/>
          <a:lstStyle/>
          <a:p>
            <a:pPr eaLnBrk="1" hangingPunct="1"/>
            <a:endParaRPr lang="ar-SA" altLang="en-US"/>
          </a:p>
        </p:txBody>
      </p:sp>
      <p:graphicFrame>
        <p:nvGraphicFramePr>
          <p:cNvPr id="8" name="عنصر نائب للمحتوى 7">
            <a:extLst>
              <a:ext uri="{FF2B5EF4-FFF2-40B4-BE49-F238E27FC236}">
                <a16:creationId xmlns:a16="http://schemas.microsoft.com/office/drawing/2014/main" xmlns="" id="{5E4A9CD5-BC3E-4DAE-A513-DD916EA66A01}"/>
              </a:ext>
            </a:extLst>
          </p:cNvPr>
          <p:cNvGraphicFramePr>
            <a:graphicFrameLocks noGrp="1"/>
          </p:cNvGraphicFramePr>
          <p:nvPr>
            <p:ph sz="quarter" idx="13"/>
            <p:extLst>
              <p:ext uri="{D42A27DB-BD31-4B8C-83A1-F6EECF244321}">
                <p14:modId xmlns:p14="http://schemas.microsoft.com/office/powerpoint/2010/main" val="3907068826"/>
              </p:ext>
            </p:extLst>
          </p:nvPr>
        </p:nvGraphicFramePr>
        <p:xfrm>
          <a:off x="96838" y="109538"/>
          <a:ext cx="8904287" cy="6534150"/>
        </p:xfrm>
        <a:graphic>
          <a:graphicData uri="http://schemas.openxmlformats.org/drawingml/2006/table">
            <a:tbl>
              <a:tblPr rtl="1" firstRow="1" bandRow="1">
                <a:tableStyleId>{5C22544A-7EE6-4342-B048-85BDC9FD1C3A}</a:tableStyleId>
              </a:tblPr>
              <a:tblGrid>
                <a:gridCol w="1906361">
                  <a:extLst>
                    <a:ext uri="{9D8B030D-6E8A-4147-A177-3AD203B41FA5}">
                      <a16:colId xmlns:a16="http://schemas.microsoft.com/office/drawing/2014/main" xmlns="" val="20000"/>
                    </a:ext>
                  </a:extLst>
                </a:gridCol>
                <a:gridCol w="1805011">
                  <a:extLst>
                    <a:ext uri="{9D8B030D-6E8A-4147-A177-3AD203B41FA5}">
                      <a16:colId xmlns:a16="http://schemas.microsoft.com/office/drawing/2014/main" xmlns="" val="20001"/>
                    </a:ext>
                  </a:extLst>
                </a:gridCol>
                <a:gridCol w="1940446">
                  <a:extLst>
                    <a:ext uri="{9D8B030D-6E8A-4147-A177-3AD203B41FA5}">
                      <a16:colId xmlns:a16="http://schemas.microsoft.com/office/drawing/2014/main" xmlns="" val="20002"/>
                    </a:ext>
                  </a:extLst>
                </a:gridCol>
                <a:gridCol w="1743306">
                  <a:extLst>
                    <a:ext uri="{9D8B030D-6E8A-4147-A177-3AD203B41FA5}">
                      <a16:colId xmlns:a16="http://schemas.microsoft.com/office/drawing/2014/main" xmlns="" val="20003"/>
                    </a:ext>
                  </a:extLst>
                </a:gridCol>
                <a:gridCol w="1509163">
                  <a:extLst>
                    <a:ext uri="{9D8B030D-6E8A-4147-A177-3AD203B41FA5}">
                      <a16:colId xmlns:a16="http://schemas.microsoft.com/office/drawing/2014/main" xmlns="" val="20004"/>
                    </a:ext>
                  </a:extLst>
                </a:gridCol>
              </a:tblGrid>
              <a:tr h="212161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Disadvantages</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rPr>
                        <a:t>Advantages</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smtClean="0">
                          <a:ln>
                            <a:noFill/>
                          </a:ln>
                          <a:solidFill>
                            <a:schemeClr val="accent1">
                              <a:lumMod val="50000"/>
                            </a:schemeClr>
                          </a:solidFill>
                          <a:effectLst/>
                          <a:latin typeface="Arial" pitchFamily="34" charset="0"/>
                          <a:cs typeface="Arial" pitchFamily="34" charset="0"/>
                        </a:rPr>
                        <a:t>reservoir    </a:t>
                      </a:r>
                      <a:endPar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endParaRP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a:ln>
                            <a:noFill/>
                          </a:ln>
                          <a:solidFill>
                            <a:schemeClr val="accent1">
                              <a:lumMod val="50000"/>
                            </a:schemeClr>
                          </a:solidFill>
                          <a:effectLst/>
                          <a:latin typeface="Arial" pitchFamily="34" charset="0"/>
                          <a:cs typeface="Arial" pitchFamily="34" charset="0"/>
                        </a:rPr>
                        <a:t>  </a:t>
                      </a:r>
                    </a:p>
                  </a:txBody>
                  <a:tcPr marL="91438" marR="91438" marT="45724" marB="45724" horzOverflow="overflow">
                    <a:solidFill>
                      <a:schemeClr val="bg2">
                        <a:lumMod val="90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1" u="none" strike="noStrike" cap="none" normalizeH="0" baseline="0" dirty="0" smtClean="0">
                          <a:ln>
                            <a:noFill/>
                          </a:ln>
                          <a:solidFill>
                            <a:schemeClr val="accent1">
                              <a:lumMod val="50000"/>
                            </a:schemeClr>
                          </a:solidFill>
                          <a:effectLst/>
                          <a:latin typeface="Arial" pitchFamily="34" charset="0"/>
                          <a:cs typeface="Arial" pitchFamily="34" charset="0"/>
                        </a:rPr>
                        <a:t>    </a:t>
                      </a:r>
                      <a:endParaRPr kumimoji="0" lang="en-US" sz="1800" b="1" i="1" u="none" strike="noStrike" cap="none" normalizeH="0" baseline="0" dirty="0">
                        <a:ln>
                          <a:noFill/>
                        </a:ln>
                        <a:solidFill>
                          <a:schemeClr val="accent1">
                            <a:lumMod val="50000"/>
                          </a:schemeClr>
                        </a:solidFill>
                        <a:effectLst/>
                        <a:latin typeface="Arial" pitchFamily="34" charset="0"/>
                        <a:cs typeface="Arial" pitchFamily="34" charset="0"/>
                      </a:endParaRPr>
                    </a:p>
                  </a:txBody>
                  <a:tcPr marL="91438" marR="91438" marT="45724" marB="45724" horzOverflow="overflow">
                    <a:solidFill>
                      <a:schemeClr val="bg2">
                        <a:lumMod val="90000"/>
                      </a:schemeClr>
                    </a:solidFill>
                  </a:tcPr>
                </a:tc>
                <a:extLst>
                  <a:ext uri="{0D108BD9-81ED-4DB2-BD59-A6C34878D82A}">
                    <a16:rowId xmlns:a16="http://schemas.microsoft.com/office/drawing/2014/main" xmlns="" val="10000"/>
                  </a:ext>
                </a:extLst>
              </a:tr>
              <a:tr h="4412536">
                <a:tc>
                  <a:txBody>
                    <a:bodyPr/>
                    <a:lstStyle/>
                    <a:p>
                      <a:pPr algn="l" rtl="0" eaLnBrk="1" hangingPunct="1">
                        <a:buFont typeface="Wingdings" pitchFamily="2" charset="2"/>
                        <a:buChar char="Ø"/>
                      </a:pPr>
                      <a:r>
                        <a:rPr lang="en-US" sz="2000" b="1" dirty="0">
                          <a:solidFill>
                            <a:schemeClr val="tx1"/>
                          </a:solidFill>
                          <a:cs typeface="Times New Roman" pitchFamily="18" charset="0"/>
                        </a:rPr>
                        <a:t>may cause irritation to the nasal and</a:t>
                      </a:r>
                      <a:r>
                        <a:rPr lang="en-US" sz="2000" b="1" baseline="0" dirty="0">
                          <a:solidFill>
                            <a:schemeClr val="tx1"/>
                          </a:solidFill>
                          <a:cs typeface="Times New Roman" pitchFamily="18" charset="0"/>
                        </a:rPr>
                        <a:t> </a:t>
                      </a:r>
                      <a:r>
                        <a:rPr lang="en-US" sz="2000" b="1" dirty="0">
                          <a:solidFill>
                            <a:schemeClr val="tx1"/>
                          </a:solidFill>
                          <a:cs typeface="Times New Roman" pitchFamily="18" charset="0"/>
                        </a:rPr>
                        <a:t>pharyngeal mucosa</a:t>
                      </a:r>
                    </a:p>
                    <a:p>
                      <a:pPr algn="l" rtl="0" eaLnBrk="1" hangingPunct="1">
                        <a:buFont typeface="Wingdings" pitchFamily="2" charset="2"/>
                        <a:buNone/>
                      </a:pPr>
                      <a:r>
                        <a:rPr lang="en-US" sz="2000" b="1" dirty="0">
                          <a:solidFill>
                            <a:schemeClr val="tx1"/>
                          </a:solidFill>
                          <a:cs typeface="Times New Roman" pitchFamily="18" charset="0"/>
                        </a:rPr>
                        <a:t> </a:t>
                      </a:r>
                    </a:p>
                    <a:p>
                      <a:pPr algn="l" rtl="0" eaLnBrk="1" hangingPunct="1">
                        <a:buFont typeface="Wingdings" pitchFamily="2" charset="2"/>
                        <a:buChar char="Ø"/>
                      </a:pPr>
                      <a:r>
                        <a:rPr lang="en-US" sz="2000" b="1" dirty="0">
                          <a:solidFill>
                            <a:schemeClr val="tx1"/>
                          </a:solidFill>
                          <a:cs typeface="Times New Roman" pitchFamily="18" charset="0"/>
                        </a:rPr>
                        <a:t>if oxygen flow rates are </a:t>
                      </a:r>
                      <a:r>
                        <a:rPr lang="en-US" sz="2000" b="1" dirty="0">
                          <a:solidFill>
                            <a:srgbClr val="0070C0"/>
                          </a:solidFill>
                          <a:cs typeface="Times New Roman" pitchFamily="18" charset="0"/>
                        </a:rPr>
                        <a:t>above 6 liters/minute </a:t>
                      </a:r>
                      <a:r>
                        <a:rPr lang="en-US" sz="2000" b="1" dirty="0">
                          <a:solidFill>
                            <a:schemeClr val="tx1"/>
                          </a:solidFill>
                          <a:cs typeface="Times New Roman" pitchFamily="18" charset="0"/>
                        </a:rPr>
                        <a:t>Variable </a:t>
                      </a:r>
                      <a:r>
                        <a:rPr lang="en-US" sz="2000" b="1" dirty="0">
                          <a:solidFill>
                            <a:srgbClr val="0070C0"/>
                          </a:solidFill>
                          <a:cs typeface="Times New Roman" pitchFamily="18" charset="0"/>
                        </a:rPr>
                        <a:t>FIO2</a:t>
                      </a:r>
                      <a:endParaRPr kumimoji="0" lang="en-US" sz="2000" b="1" i="0" u="none" strike="noStrike" cap="none" normalizeH="0" baseline="0" dirty="0">
                        <a:ln>
                          <a:noFill/>
                        </a:ln>
                        <a:solidFill>
                          <a:srgbClr val="0070C0"/>
                        </a:solidFill>
                        <a:effectLst/>
                        <a:latin typeface="Arial" pitchFamily="34" charset="0"/>
                        <a:cs typeface="Arial" pitchFamily="34" charset="0"/>
                      </a:endParaRPr>
                    </a:p>
                  </a:txBody>
                  <a:tcPr marL="91438" marR="91438"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Arial" pitchFamily="34" charset="0"/>
                        </a:rPr>
                        <a:t> Client able to talk and eat with oxygen in place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Arial" pitchFamily="34" charset="0"/>
                        </a:rPr>
                        <a:t>Easily used in home setting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err="1" smtClean="0">
                          <a:ln>
                            <a:noFill/>
                          </a:ln>
                          <a:solidFill>
                            <a:schemeClr val="tx1"/>
                          </a:solidFill>
                          <a:effectLst/>
                          <a:latin typeface="Arial" pitchFamily="34" charset="0"/>
                          <a:cs typeface="Arial" pitchFamily="34" charset="0"/>
                        </a:rPr>
                        <a:t>Nasopharynxdead</a:t>
                      </a:r>
                      <a:r>
                        <a:rPr kumimoji="0" lang="en-US" sz="2000" b="1" i="0" u="none" strike="noStrike" cap="none" normalizeH="0" baseline="0" dirty="0" smtClean="0">
                          <a:ln>
                            <a:noFill/>
                          </a:ln>
                          <a:solidFill>
                            <a:schemeClr val="tx1"/>
                          </a:solidFill>
                          <a:effectLst/>
                          <a:latin typeface="Arial" pitchFamily="34" charset="0"/>
                          <a:cs typeface="Arial" pitchFamily="34" charset="0"/>
                        </a:rPr>
                        <a:t> space 50ml</a:t>
                      </a:r>
                      <a:endParaRPr kumimoji="0" lang="en-US" sz="2000" b="1"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ar-SA" sz="20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Low flow</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24-44 %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1 L\min=24%</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2 L\min=28%</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3 L\min=32%</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4 L\min=36%</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5 L\min=40%</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6 L\min=44%</a:t>
                      </a:r>
                    </a:p>
                  </a:txBody>
                  <a:tcPr marL="91438" marR="91438" marT="45724" marB="45724"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smtClean="0">
                          <a:ln>
                            <a:noFill/>
                          </a:ln>
                          <a:solidFill>
                            <a:srgbClr val="00B050"/>
                          </a:solidFill>
                          <a:effectLst/>
                          <a:latin typeface="Arial" pitchFamily="34" charset="0"/>
                          <a:cs typeface="Arial" pitchFamily="34" charset="0"/>
                        </a:rPr>
                        <a:t>Nasal</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smtClean="0">
                          <a:ln>
                            <a:noFill/>
                          </a:ln>
                          <a:solidFill>
                            <a:srgbClr val="00B050"/>
                          </a:solidFill>
                          <a:effectLst/>
                          <a:latin typeface="Arial" pitchFamily="34" charset="0"/>
                          <a:cs typeface="Arial" pitchFamily="34" charset="0"/>
                        </a:rPr>
                        <a:t>prongs </a:t>
                      </a:r>
                      <a:endParaRPr kumimoji="0" lang="en-US" sz="2000" b="1" i="0" u="none" strike="noStrike" cap="none" normalizeH="0" baseline="0" dirty="0">
                        <a:ln>
                          <a:noFill/>
                        </a:ln>
                        <a:solidFill>
                          <a:srgbClr val="00B050"/>
                        </a:solidFill>
                        <a:effectLst/>
                        <a:latin typeface="Arial" pitchFamily="34" charset="0"/>
                        <a:cs typeface="Arial" pitchFamily="34" charset="0"/>
                      </a:endParaRPr>
                    </a:p>
                  </a:txBody>
                  <a:tcPr marL="91438" marR="91438" marT="45724" marB="45724" horzOverflow="overflow"/>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43679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xmlns="" id="{9A057B2F-6B97-4151-92E4-B9D749CC9CB4}"/>
              </a:ext>
            </a:extLst>
          </p:cNvPr>
          <p:cNvSpPr>
            <a:spLocks noGrp="1"/>
          </p:cNvSpPr>
          <p:nvPr>
            <p:ph sz="quarter" idx="4294967295"/>
          </p:nvPr>
        </p:nvSpPr>
        <p:spPr>
          <a:xfrm>
            <a:off x="1259632" y="1340768"/>
            <a:ext cx="5905500" cy="4176712"/>
          </a:xfrm>
        </p:spPr>
        <p:txBody>
          <a:bodyPr rtlCol="0">
            <a:normAutofit/>
          </a:bodyPr>
          <a:lstStyle/>
          <a:p>
            <a:pPr marL="457200" indent="-457200" algn="just">
              <a:spcAft>
                <a:spcPts val="0"/>
              </a:spcAft>
              <a:buClr>
                <a:srgbClr val="002060"/>
              </a:buClr>
              <a:buFont typeface="Arial" pitchFamily="34" charset="0"/>
              <a:buChar char="•"/>
              <a:defRPr/>
            </a:pPr>
            <a:r>
              <a:rPr lang="en-US" sz="2400" dirty="0">
                <a:latin typeface="Times New Roman" pitchFamily="18" charset="0"/>
                <a:cs typeface="Times New Roman" pitchFamily="18" charset="0"/>
              </a:rPr>
              <a:t>Definition of  </a:t>
            </a:r>
            <a:r>
              <a:rPr lang="en-US" sz="2400" dirty="0" smtClean="0">
                <a:latin typeface="Times New Roman" pitchFamily="18" charset="0"/>
                <a:cs typeface="Times New Roman" pitchFamily="18" charset="0"/>
              </a:rPr>
              <a:t>oxygen </a:t>
            </a:r>
            <a:r>
              <a:rPr lang="en-US" sz="2400" dirty="0">
                <a:latin typeface="Times New Roman" pitchFamily="18" charset="0"/>
                <a:cs typeface="Times New Roman" pitchFamily="18" charset="0"/>
              </a:rPr>
              <a:t>therapy </a:t>
            </a:r>
            <a:endParaRPr lang="en-US" sz="2400" dirty="0" smtClean="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endParaRPr lang="en-US" sz="2400" dirty="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r>
              <a:rPr lang="en-GB" sz="2400" dirty="0" smtClean="0">
                <a:latin typeface="Times New Roman" pitchFamily="18" charset="0"/>
                <a:cs typeface="Times New Roman" pitchFamily="18" charset="0"/>
              </a:rPr>
              <a:t>Indications for using </a:t>
            </a:r>
            <a:r>
              <a:rPr lang="en-GB" sz="2400" dirty="0">
                <a:latin typeface="Times New Roman" pitchFamily="18" charset="0"/>
                <a:cs typeface="Times New Roman" pitchFamily="18" charset="0"/>
              </a:rPr>
              <a:t>oxygen therapy </a:t>
            </a:r>
            <a:endParaRPr lang="en-US" sz="2400" dirty="0" smtClean="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endParaRPr lang="en-US" sz="2400" dirty="0" smtClean="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r>
              <a:rPr lang="en-US" sz="2400" dirty="0" smtClean="0">
                <a:latin typeface="Times New Roman" pitchFamily="18" charset="0"/>
                <a:cs typeface="Times New Roman" pitchFamily="18" charset="0"/>
              </a:rPr>
              <a:t>Types </a:t>
            </a:r>
            <a:r>
              <a:rPr lang="en-US" sz="2400" dirty="0">
                <a:latin typeface="Times New Roman" pitchFamily="18" charset="0"/>
                <a:cs typeface="Times New Roman" pitchFamily="18" charset="0"/>
              </a:rPr>
              <a:t>of oxygen therapy </a:t>
            </a:r>
          </a:p>
          <a:p>
            <a:pPr marL="457200" indent="-457200" algn="just">
              <a:spcAft>
                <a:spcPts val="0"/>
              </a:spcAft>
              <a:buClr>
                <a:srgbClr val="002060"/>
              </a:buClr>
              <a:buFont typeface="Arial" pitchFamily="34" charset="0"/>
              <a:buChar char="•"/>
              <a:defRPr/>
            </a:pPr>
            <a:endParaRPr lang="en-US" sz="2400" dirty="0" smtClean="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r>
              <a:rPr lang="en-US" sz="2400" dirty="0" smtClean="0">
                <a:latin typeface="Times New Roman" pitchFamily="18" charset="0"/>
                <a:cs typeface="Times New Roman" pitchFamily="18" charset="0"/>
              </a:rPr>
              <a:t>Administration </a:t>
            </a:r>
            <a:r>
              <a:rPr lang="en-US" sz="2400" dirty="0">
                <a:latin typeface="Times New Roman" pitchFamily="18" charset="0"/>
                <a:cs typeface="Times New Roman" pitchFamily="18" charset="0"/>
              </a:rPr>
              <a:t>of oxygen therapy </a:t>
            </a:r>
          </a:p>
          <a:p>
            <a:pPr marL="457200" indent="-457200" algn="just">
              <a:spcAft>
                <a:spcPts val="0"/>
              </a:spcAft>
              <a:buClr>
                <a:srgbClr val="002060"/>
              </a:buClr>
              <a:buFont typeface="Arial" pitchFamily="34" charset="0"/>
              <a:buChar char="•"/>
              <a:defRPr/>
            </a:pPr>
            <a:endParaRPr lang="en-US" sz="2400" dirty="0" smtClean="0">
              <a:latin typeface="Times New Roman" pitchFamily="18" charset="0"/>
              <a:cs typeface="Times New Roman" pitchFamily="18" charset="0"/>
            </a:endParaRPr>
          </a:p>
          <a:p>
            <a:pPr marL="457200" indent="-457200" algn="just">
              <a:spcAft>
                <a:spcPts val="0"/>
              </a:spcAft>
              <a:buClr>
                <a:srgbClr val="002060"/>
              </a:buClr>
              <a:buFont typeface="Arial" pitchFamily="34" charset="0"/>
              <a:buChar char="•"/>
              <a:defRPr/>
            </a:pPr>
            <a:r>
              <a:rPr lang="en-US" sz="2400" dirty="0" smtClean="0">
                <a:latin typeface="Times New Roman" pitchFamily="18" charset="0"/>
                <a:cs typeface="Times New Roman" pitchFamily="18" charset="0"/>
              </a:rPr>
              <a:t>Complication </a:t>
            </a:r>
            <a:r>
              <a:rPr lang="en-US" sz="2400" dirty="0">
                <a:latin typeface="Times New Roman" pitchFamily="18" charset="0"/>
                <a:cs typeface="Times New Roman" pitchFamily="18" charset="0"/>
              </a:rPr>
              <a:t>of oxygen </a:t>
            </a:r>
            <a:r>
              <a:rPr lang="en-US" sz="2400" dirty="0" smtClean="0">
                <a:latin typeface="Times New Roman" pitchFamily="18" charset="0"/>
                <a:cs typeface="Times New Roman" pitchFamily="18" charset="0"/>
              </a:rPr>
              <a:t>therapy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5706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محتوى 3">
            <a:extLst>
              <a:ext uri="{FF2B5EF4-FFF2-40B4-BE49-F238E27FC236}">
                <a16:creationId xmlns:a16="http://schemas.microsoft.com/office/drawing/2014/main" xmlns="" id="{EB077A46-9CB6-4BAF-B7D7-01C93D458436}"/>
              </a:ext>
            </a:extLst>
          </p:cNvPr>
          <p:cNvSpPr txBox="1">
            <a:spLocks/>
          </p:cNvSpPr>
          <p:nvPr/>
        </p:nvSpPr>
        <p:spPr>
          <a:xfrm>
            <a:off x="971600" y="2780928"/>
            <a:ext cx="7715200" cy="33452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buFont typeface="Arial" pitchFamily="34" charset="0"/>
              <a:buChar char="•"/>
            </a:pPr>
            <a:endParaRPr lang="ar-SA" altLang="en-US" sz="2400" b="1" dirty="0">
              <a:latin typeface="Calibri" pitchFamily="34" charset="0"/>
              <a:cs typeface="Calibri" pitchFamily="34" charset="0"/>
            </a:endParaRPr>
          </a:p>
        </p:txBody>
      </p:sp>
      <p:sp>
        <p:nvSpPr>
          <p:cNvPr id="3" name="Title 2"/>
          <p:cNvSpPr>
            <a:spLocks noGrp="1"/>
          </p:cNvSpPr>
          <p:nvPr>
            <p:ph type="title"/>
          </p:nvPr>
        </p:nvSpPr>
        <p:spPr>
          <a:xfrm>
            <a:off x="913130" y="1225550"/>
            <a:ext cx="7317739" cy="677108"/>
          </a:xfrm>
        </p:spPr>
        <p:txBody>
          <a:bodyPr/>
          <a:lstStyle/>
          <a:p>
            <a:r>
              <a:rPr lang="en-GB" sz="4400" dirty="0" smtClean="0">
                <a:solidFill>
                  <a:srgbClr val="FF3399"/>
                </a:solidFill>
                <a:latin typeface="Times New Roman" pitchFamily="18" charset="0"/>
                <a:cs typeface="Times New Roman" pitchFamily="18" charset="0"/>
              </a:rPr>
              <a:t>Face Mask</a:t>
            </a:r>
            <a:endParaRPr lang="en-GB" sz="4400" dirty="0">
              <a:solidFill>
                <a:srgbClr val="FF3399"/>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287" y="159965"/>
            <a:ext cx="2957513"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57287" y="2636912"/>
            <a:ext cx="4572000" cy="3693319"/>
          </a:xfrm>
          <a:prstGeom prst="rect">
            <a:avLst/>
          </a:prstGeom>
        </p:spPr>
        <p:txBody>
          <a:bodyPr>
            <a:spAutoFit/>
          </a:bodyPr>
          <a:lstStyle/>
          <a:p>
            <a:pPr>
              <a:buFont typeface="Wingdings" panose="05000000000000000000" pitchFamily="2" charset="2"/>
              <a:buChar char="Ø"/>
            </a:pPr>
            <a:endParaRPr lang="en-US" altLang="en-US" b="1" dirty="0" smtClean="0">
              <a:solidFill>
                <a:srgbClr val="FF0066"/>
              </a:solidFill>
              <a:latin typeface="Comic Sans MS" panose="030F0702030302020204" pitchFamily="66" charset="0"/>
              <a:cs typeface="Times New Roman" panose="02020603050405020304" pitchFamily="18" charset="0"/>
            </a:endParaRPr>
          </a:p>
          <a:p>
            <a:r>
              <a:rPr lang="en-US" altLang="en-US" sz="2400" b="1" dirty="0" smtClean="0">
                <a:latin typeface="Times New Roman" pitchFamily="18" charset="0"/>
                <a:cs typeface="Times New Roman" pitchFamily="18" charset="0"/>
              </a:rPr>
              <a:t>Types of face mask</a:t>
            </a:r>
            <a:r>
              <a:rPr lang="en-US" altLang="en-US" sz="2400" dirty="0" smtClean="0">
                <a:latin typeface="Times New Roman" pitchFamily="18" charset="0"/>
                <a:cs typeface="Times New Roman" pitchFamily="18" charset="0"/>
              </a:rPr>
              <a:t>:</a:t>
            </a:r>
          </a:p>
          <a:p>
            <a:endParaRPr lang="en-US" altLang="en-US" sz="2400" dirty="0" smtClean="0">
              <a:latin typeface="Times New Roman" pitchFamily="18" charset="0"/>
              <a:cs typeface="Times New Roman" pitchFamily="18" charset="0"/>
            </a:endParaRPr>
          </a:p>
          <a:p>
            <a:pPr marL="285750" indent="-285750">
              <a:buFont typeface="Arial" pitchFamily="34" charset="0"/>
              <a:buChar char="•"/>
            </a:pPr>
            <a:r>
              <a:rPr lang="en-US" altLang="en-US" sz="2400" dirty="0">
                <a:latin typeface="Times New Roman" pitchFamily="18" charset="0"/>
                <a:cs typeface="Times New Roman" pitchFamily="18" charset="0"/>
              </a:rPr>
              <a:t>S</a:t>
            </a:r>
            <a:r>
              <a:rPr lang="en-US" altLang="en-US" sz="2400" dirty="0" smtClean="0">
                <a:latin typeface="Times New Roman" pitchFamily="18" charset="0"/>
                <a:cs typeface="Times New Roman" pitchFamily="18" charset="0"/>
              </a:rPr>
              <a:t>imple </a:t>
            </a:r>
            <a:r>
              <a:rPr lang="en-US" altLang="en-US" sz="2400" dirty="0">
                <a:latin typeface="Times New Roman" pitchFamily="18" charset="0"/>
                <a:cs typeface="Times New Roman" pitchFamily="18" charset="0"/>
              </a:rPr>
              <a:t>Oxygen </a:t>
            </a:r>
            <a:r>
              <a:rPr lang="en-US" altLang="en-US" sz="2400" dirty="0" smtClean="0">
                <a:latin typeface="Times New Roman" pitchFamily="18" charset="0"/>
                <a:cs typeface="Times New Roman" pitchFamily="18" charset="0"/>
              </a:rPr>
              <a:t>mask</a:t>
            </a:r>
          </a:p>
          <a:p>
            <a:pPr marL="285750" indent="-285750">
              <a:buFont typeface="Arial" pitchFamily="34" charset="0"/>
              <a:buChar char="•"/>
            </a:pPr>
            <a:endParaRPr lang="en-US" altLang="en-US" sz="2400" dirty="0">
              <a:latin typeface="Times New Roman" pitchFamily="18" charset="0"/>
              <a:cs typeface="Times New Roman" pitchFamily="18" charset="0"/>
            </a:endParaRPr>
          </a:p>
          <a:p>
            <a:pPr marL="285750" indent="-285750">
              <a:buFont typeface="Arial" pitchFamily="34" charset="0"/>
              <a:buChar char="•"/>
            </a:pPr>
            <a:r>
              <a:rPr lang="en-US" altLang="en-US" sz="2400" dirty="0">
                <a:latin typeface="Times New Roman" pitchFamily="18" charset="0"/>
                <a:cs typeface="Times New Roman" pitchFamily="18" charset="0"/>
              </a:rPr>
              <a:t>P</a:t>
            </a:r>
            <a:r>
              <a:rPr lang="en-US" altLang="en-US" sz="2400" dirty="0" smtClean="0">
                <a:latin typeface="Times New Roman" pitchFamily="18" charset="0"/>
                <a:cs typeface="Times New Roman" pitchFamily="18" charset="0"/>
              </a:rPr>
              <a:t>artial </a:t>
            </a:r>
            <a:r>
              <a:rPr lang="en-US" altLang="en-US" sz="2400" dirty="0" err="1">
                <a:latin typeface="Times New Roman" pitchFamily="18" charset="0"/>
                <a:cs typeface="Times New Roman" pitchFamily="18" charset="0"/>
              </a:rPr>
              <a:t>rebreather</a:t>
            </a:r>
            <a:r>
              <a:rPr lang="en-US" altLang="en-US" sz="2400" dirty="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mask</a:t>
            </a:r>
          </a:p>
          <a:p>
            <a:pPr marL="285750" indent="-285750">
              <a:buFont typeface="Arial" pitchFamily="34" charset="0"/>
              <a:buChar char="•"/>
            </a:pPr>
            <a:endParaRPr lang="en-US" altLang="en-US" sz="2400" dirty="0" smtClean="0">
              <a:latin typeface="Times New Roman" pitchFamily="18" charset="0"/>
              <a:cs typeface="Times New Roman" pitchFamily="18" charset="0"/>
            </a:endParaRPr>
          </a:p>
          <a:p>
            <a:pPr marL="285750" indent="-285750">
              <a:buFont typeface="Arial" pitchFamily="34" charset="0"/>
              <a:buChar char="•"/>
            </a:pPr>
            <a:r>
              <a:rPr lang="en-US" altLang="en-US" sz="2400" dirty="0" smtClean="0">
                <a:latin typeface="Times New Roman" pitchFamily="18" charset="0"/>
                <a:cs typeface="Times New Roman" pitchFamily="18" charset="0"/>
              </a:rPr>
              <a:t>Non </a:t>
            </a:r>
            <a:r>
              <a:rPr lang="en-US" altLang="en-US" sz="2400" dirty="0" err="1">
                <a:latin typeface="Times New Roman" pitchFamily="18" charset="0"/>
                <a:cs typeface="Times New Roman" pitchFamily="18" charset="0"/>
              </a:rPr>
              <a:t>rebreather</a:t>
            </a:r>
            <a:r>
              <a:rPr lang="en-US" altLang="en-US" sz="2400" dirty="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mask</a:t>
            </a:r>
            <a:endParaRPr lang="en-US" altLang="en-US" sz="2400" dirty="0">
              <a:latin typeface="Times New Roman" pitchFamily="18" charset="0"/>
              <a:cs typeface="Times New Roman" pitchFamily="18" charset="0"/>
            </a:endParaRPr>
          </a:p>
          <a:p>
            <a:pPr marL="285750" indent="-285750">
              <a:buFont typeface="Arial" pitchFamily="34" charset="0"/>
              <a:buChar char="•"/>
            </a:pPr>
            <a:endParaRPr lang="en-US" altLang="en-US" sz="2400" dirty="0" smtClean="0">
              <a:latin typeface="Times New Roman" pitchFamily="18" charset="0"/>
              <a:cs typeface="Times New Roman" pitchFamily="18" charset="0"/>
            </a:endParaRPr>
          </a:p>
          <a:p>
            <a:pPr marL="285750" indent="-285750">
              <a:buFont typeface="Arial" pitchFamily="34" charset="0"/>
              <a:buChar char="•"/>
            </a:pPr>
            <a:r>
              <a:rPr lang="en-US" altLang="en-US" sz="2400" dirty="0" err="1" smtClean="0">
                <a:latin typeface="Times New Roman" pitchFamily="18" charset="0"/>
                <a:cs typeface="Times New Roman" pitchFamily="18" charset="0"/>
              </a:rPr>
              <a:t>Venturi</a:t>
            </a:r>
            <a:r>
              <a:rPr lang="en-US" altLang="en-US" sz="2400" dirty="0" smtClean="0">
                <a:latin typeface="Times New Roman" pitchFamily="18" charset="0"/>
                <a:cs typeface="Times New Roman" pitchFamily="18" charset="0"/>
              </a:rPr>
              <a:t> </a:t>
            </a:r>
            <a:r>
              <a:rPr lang="en-US" altLang="en-US" sz="2400" dirty="0">
                <a:latin typeface="Times New Roman" pitchFamily="18" charset="0"/>
                <a:cs typeface="Times New Roman" pitchFamily="18" charset="0"/>
              </a:rPr>
              <a:t>mask</a:t>
            </a:r>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558377446"/>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عنوان 2">
            <a:extLst>
              <a:ext uri="{FF2B5EF4-FFF2-40B4-BE49-F238E27FC236}">
                <a16:creationId xmlns:a16="http://schemas.microsoft.com/office/drawing/2014/main" xmlns="" id="{F12E8B1F-CD96-46C4-AE69-86CF6D5989FF}"/>
              </a:ext>
            </a:extLst>
          </p:cNvPr>
          <p:cNvSpPr>
            <a:spLocks noGrp="1"/>
          </p:cNvSpPr>
          <p:nvPr>
            <p:ph type="title"/>
          </p:nvPr>
        </p:nvSpPr>
        <p:spPr>
          <a:xfrm>
            <a:off x="1" y="1052736"/>
            <a:ext cx="9144000" cy="677108"/>
          </a:xfrm>
        </p:spPr>
        <p:txBody>
          <a:bodyPr/>
          <a:lstStyle/>
          <a:p>
            <a:pPr marL="0" indent="0" algn="ctr" eaLnBrk="1" hangingPunct="1">
              <a:buNone/>
            </a:pPr>
            <a:r>
              <a:rPr lang="en-US" altLang="en-US" sz="4400" b="1" dirty="0" smtClean="0">
                <a:solidFill>
                  <a:srgbClr val="FF3399"/>
                </a:solidFill>
                <a:effectLst/>
                <a:latin typeface="Times New Roman" pitchFamily="18" charset="0"/>
                <a:cs typeface="Times New Roman" pitchFamily="18" charset="0"/>
              </a:rPr>
              <a:t>The Simple Oxygen Mask</a:t>
            </a:r>
            <a:endParaRPr lang="ar-SA" altLang="en-US" sz="4400" dirty="0">
              <a:solidFill>
                <a:srgbClr val="FF3399"/>
              </a:solidFill>
              <a:effectLst/>
              <a:latin typeface="Times New Roman" pitchFamily="18" charset="0"/>
              <a:cs typeface="Times New Roman" pitchFamily="18" charset="0"/>
            </a:endParaRPr>
          </a:p>
        </p:txBody>
      </p:sp>
      <p:sp>
        <p:nvSpPr>
          <p:cNvPr id="38915" name="عنصر نائب للمحتوى 3">
            <a:extLst>
              <a:ext uri="{FF2B5EF4-FFF2-40B4-BE49-F238E27FC236}">
                <a16:creationId xmlns:a16="http://schemas.microsoft.com/office/drawing/2014/main" xmlns="" id="{105E1D15-F54A-464F-ACAF-A757C9B12E48}"/>
              </a:ext>
            </a:extLst>
          </p:cNvPr>
          <p:cNvSpPr>
            <a:spLocks noGrp="1"/>
          </p:cNvSpPr>
          <p:nvPr>
            <p:ph type="body" idx="1"/>
          </p:nvPr>
        </p:nvSpPr>
        <p:spPr>
          <a:xfrm>
            <a:off x="971601" y="2636912"/>
            <a:ext cx="7776864" cy="5086226"/>
          </a:xfrm>
        </p:spPr>
        <p:txBody>
          <a:bodyPr>
            <a:normAutofit/>
          </a:bodyPr>
          <a:lstStyle/>
          <a:p>
            <a:pPr>
              <a:buFont typeface="Arial" pitchFamily="34" charset="0"/>
              <a:buChar char="•"/>
            </a:pPr>
            <a:r>
              <a:rPr lang="en-US" b="0" dirty="0" smtClean="0">
                <a:solidFill>
                  <a:schemeClr val="tx1"/>
                </a:solidFill>
                <a:latin typeface="Times New Roman" pitchFamily="18" charset="0"/>
                <a:cs typeface="Times New Roman" pitchFamily="18" charset="0"/>
              </a:rPr>
              <a:t>Made </a:t>
            </a:r>
            <a:r>
              <a:rPr lang="en-US" b="0" dirty="0">
                <a:solidFill>
                  <a:schemeClr val="tx1"/>
                </a:solidFill>
                <a:latin typeface="Times New Roman" pitchFamily="18" charset="0"/>
                <a:cs typeface="Times New Roman" pitchFamily="18" charset="0"/>
              </a:rPr>
              <a:t>of clear, flexible , plastic or rubber that can be molded to fit the face</a:t>
            </a:r>
            <a:r>
              <a:rPr lang="en-US" b="0" dirty="0" smtClean="0">
                <a:solidFill>
                  <a:schemeClr val="tx1"/>
                </a:solidFill>
                <a:latin typeface="Times New Roman" pitchFamily="18" charset="0"/>
                <a:cs typeface="Times New Roman" pitchFamily="18" charset="0"/>
              </a:rPr>
              <a:t>.</a:t>
            </a:r>
          </a:p>
          <a:p>
            <a:pPr>
              <a:buFont typeface="Arial" pitchFamily="34" charset="0"/>
              <a:buChar char="•"/>
            </a:pPr>
            <a:endParaRPr lang="en-US" altLang="en-US" b="0" dirty="0" smtClean="0">
              <a:solidFill>
                <a:schemeClr val="tx1"/>
              </a:solidFill>
              <a:latin typeface="Times New Roman" pitchFamily="18" charset="0"/>
              <a:cs typeface="Times New Roman" pitchFamily="18" charset="0"/>
            </a:endParaRPr>
          </a:p>
          <a:p>
            <a:pPr algn="l" rtl="0" eaLnBrk="1" hangingPunct="1">
              <a:buFont typeface="Arial" pitchFamily="34" charset="0"/>
              <a:buChar char="•"/>
            </a:pPr>
            <a:r>
              <a:rPr lang="en-US" altLang="en-US" b="0" dirty="0" smtClean="0">
                <a:solidFill>
                  <a:schemeClr val="tx1"/>
                </a:solidFill>
                <a:latin typeface="Times New Roman" pitchFamily="18" charset="0"/>
                <a:cs typeface="Times New Roman" pitchFamily="18" charset="0"/>
              </a:rPr>
              <a:t>It </a:t>
            </a:r>
            <a:r>
              <a:rPr lang="en-US" altLang="en-US" b="0" dirty="0">
                <a:solidFill>
                  <a:schemeClr val="tx1"/>
                </a:solidFill>
                <a:latin typeface="Times New Roman" pitchFamily="18" charset="0"/>
                <a:cs typeface="Times New Roman" pitchFamily="18" charset="0"/>
              </a:rPr>
              <a:t>delivers 35% to 60% oxygen .</a:t>
            </a:r>
          </a:p>
          <a:p>
            <a:pPr algn="l" rtl="0" eaLnBrk="1" hangingPunct="1">
              <a:buFont typeface="Arial" pitchFamily="34" charset="0"/>
              <a:buChar char="•"/>
            </a:pPr>
            <a:endParaRPr lang="en-US" altLang="en-US" b="0" dirty="0" smtClean="0">
              <a:solidFill>
                <a:schemeClr val="tx1"/>
              </a:solidFill>
              <a:latin typeface="Times New Roman" pitchFamily="18" charset="0"/>
              <a:cs typeface="Times New Roman" pitchFamily="18" charset="0"/>
            </a:endParaRPr>
          </a:p>
          <a:p>
            <a:pPr algn="l" rtl="0" eaLnBrk="1" hangingPunct="1">
              <a:buFont typeface="Arial" pitchFamily="34" charset="0"/>
              <a:buChar char="•"/>
            </a:pPr>
            <a:r>
              <a:rPr lang="en-US" altLang="en-US" b="0" dirty="0" smtClean="0">
                <a:solidFill>
                  <a:schemeClr val="tx1"/>
                </a:solidFill>
                <a:latin typeface="Times New Roman" pitchFamily="18" charset="0"/>
                <a:cs typeface="Times New Roman" pitchFamily="18" charset="0"/>
              </a:rPr>
              <a:t>A </a:t>
            </a:r>
            <a:r>
              <a:rPr lang="en-US" altLang="en-US" b="0" dirty="0">
                <a:solidFill>
                  <a:schemeClr val="tx1"/>
                </a:solidFill>
                <a:latin typeface="Times New Roman" pitchFamily="18" charset="0"/>
                <a:cs typeface="Times New Roman" pitchFamily="18" charset="0"/>
              </a:rPr>
              <a:t>flow rate of 6 to 10 liters per minute.</a:t>
            </a:r>
          </a:p>
          <a:p>
            <a:pPr algn="l" rtl="0" eaLnBrk="1" hangingPunct="1">
              <a:buFont typeface="Arial" pitchFamily="34" charset="0"/>
              <a:buChar char="•"/>
            </a:pPr>
            <a:endParaRPr lang="en-US" altLang="en-US" b="0" dirty="0" smtClean="0">
              <a:solidFill>
                <a:schemeClr val="tx1"/>
              </a:solidFill>
              <a:latin typeface="Times New Roman" pitchFamily="18" charset="0"/>
              <a:cs typeface="Times New Roman" pitchFamily="18" charset="0"/>
            </a:endParaRPr>
          </a:p>
          <a:p>
            <a:pPr algn="l" rtl="0" eaLnBrk="1" hangingPunct="1">
              <a:buFont typeface="Arial" pitchFamily="34" charset="0"/>
              <a:buChar char="•"/>
            </a:pPr>
            <a:r>
              <a:rPr lang="en-US" altLang="en-US" b="0" dirty="0" smtClean="0">
                <a:solidFill>
                  <a:schemeClr val="tx1"/>
                </a:solidFill>
                <a:latin typeface="Times New Roman" pitchFamily="18" charset="0"/>
                <a:cs typeface="Times New Roman" pitchFamily="18" charset="0"/>
              </a:rPr>
              <a:t>Often </a:t>
            </a:r>
            <a:r>
              <a:rPr lang="en-US" altLang="en-US" b="0" dirty="0">
                <a:solidFill>
                  <a:schemeClr val="tx1"/>
                </a:solidFill>
                <a:latin typeface="Times New Roman" pitchFamily="18" charset="0"/>
                <a:cs typeface="Times New Roman" pitchFamily="18" charset="0"/>
              </a:rPr>
              <a:t>it is used when an increased delivery of oxygen is needed for short </a:t>
            </a:r>
            <a:r>
              <a:rPr lang="en-US" altLang="en-US" b="0" dirty="0" smtClean="0">
                <a:solidFill>
                  <a:schemeClr val="tx1"/>
                </a:solidFill>
                <a:latin typeface="Times New Roman" pitchFamily="18" charset="0"/>
                <a:cs typeface="Times New Roman" pitchFamily="18" charset="0"/>
              </a:rPr>
              <a:t>periods(i.e.&lt; </a:t>
            </a:r>
            <a:r>
              <a:rPr lang="en-US" altLang="en-US" b="0" dirty="0">
                <a:solidFill>
                  <a:schemeClr val="tx1"/>
                </a:solidFill>
                <a:latin typeface="Times New Roman" pitchFamily="18" charset="0"/>
                <a:cs typeface="Times New Roman" pitchFamily="18" charset="0"/>
              </a:rPr>
              <a:t>12 hours).</a:t>
            </a:r>
          </a:p>
          <a:p>
            <a:pPr eaLnBrk="1" hangingPunct="1">
              <a:buFont typeface="Wingdings" panose="05000000000000000000" pitchFamily="2" charset="2"/>
              <a:buChar char="Ø"/>
            </a:pPr>
            <a:endParaRPr lang="ar-SA" altLang="en-US" sz="3200" dirty="0"/>
          </a:p>
        </p:txBody>
      </p:sp>
    </p:spTree>
    <p:extLst>
      <p:ext uri="{BB962C8B-B14F-4D97-AF65-F5344CB8AC3E}">
        <p14:creationId xmlns:p14="http://schemas.microsoft.com/office/powerpoint/2010/main" val="915478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عنوان 4">
            <a:extLst>
              <a:ext uri="{FF2B5EF4-FFF2-40B4-BE49-F238E27FC236}">
                <a16:creationId xmlns:a16="http://schemas.microsoft.com/office/drawing/2014/main" xmlns="" id="{DC21634D-B8D5-40A9-94CF-528E4B218094}"/>
              </a:ext>
            </a:extLst>
          </p:cNvPr>
          <p:cNvSpPr>
            <a:spLocks noGrp="1"/>
          </p:cNvSpPr>
          <p:nvPr>
            <p:ph type="title" idx="4294967295"/>
          </p:nvPr>
        </p:nvSpPr>
        <p:spPr>
          <a:xfrm>
            <a:off x="0" y="274638"/>
            <a:ext cx="8291513" cy="1143000"/>
          </a:xfrm>
        </p:spPr>
        <p:txBody>
          <a:bodyPr/>
          <a:lstStyle/>
          <a:p>
            <a:pPr marL="0" indent="0" algn="ctr" rtl="0" eaLnBrk="1" hangingPunct="1">
              <a:buNone/>
            </a:pPr>
            <a:r>
              <a:rPr lang="en-US" altLang="en-US" dirty="0">
                <a:solidFill>
                  <a:srgbClr val="FF0066"/>
                </a:solidFill>
                <a:effectLst/>
                <a:latin typeface="Comic Sans MS" panose="030F0702030302020204" pitchFamily="66" charset="0"/>
                <a:cs typeface="Tahoma" panose="020B0604030504040204" pitchFamily="34" charset="0"/>
              </a:rPr>
              <a:t>S</a:t>
            </a:r>
            <a:r>
              <a:rPr lang="en-US" altLang="en-US" b="1" dirty="0" smtClean="0">
                <a:solidFill>
                  <a:srgbClr val="FF0066"/>
                </a:solidFill>
                <a:effectLst/>
                <a:latin typeface="Comic Sans MS" panose="030F0702030302020204" pitchFamily="66" charset="0"/>
                <a:cs typeface="Tahoma" panose="020B0604030504040204" pitchFamily="34" charset="0"/>
              </a:rPr>
              <a:t>imple </a:t>
            </a:r>
            <a:r>
              <a:rPr lang="en-US" altLang="en-US" b="1" dirty="0">
                <a:solidFill>
                  <a:srgbClr val="FF0066"/>
                </a:solidFill>
                <a:effectLst/>
                <a:latin typeface="Comic Sans MS" panose="030F0702030302020204" pitchFamily="66" charset="0"/>
                <a:cs typeface="Tahoma" panose="020B0604030504040204" pitchFamily="34" charset="0"/>
              </a:rPr>
              <a:t>Oxygen mask</a:t>
            </a:r>
          </a:p>
        </p:txBody>
      </p:sp>
      <p:sp>
        <p:nvSpPr>
          <p:cNvPr id="43011" name="عنصر نائب للنص 9">
            <a:extLst>
              <a:ext uri="{FF2B5EF4-FFF2-40B4-BE49-F238E27FC236}">
                <a16:creationId xmlns:a16="http://schemas.microsoft.com/office/drawing/2014/main" xmlns="" id="{C83BCCD5-DACA-478F-9F7C-A133ABF43B93}"/>
              </a:ext>
            </a:extLst>
          </p:cNvPr>
          <p:cNvSpPr>
            <a:spLocks noGrp="1"/>
          </p:cNvSpPr>
          <p:nvPr>
            <p:ph type="body" sz="half" idx="4294967295"/>
          </p:nvPr>
        </p:nvSpPr>
        <p:spPr>
          <a:xfrm>
            <a:off x="0" y="1428750"/>
            <a:ext cx="5000625" cy="5143500"/>
          </a:xfrm>
        </p:spPr>
        <p:txBody>
          <a:bodyPr/>
          <a:lstStyle/>
          <a:p>
            <a:pPr marL="0" indent="0" algn="l" rtl="0" eaLnBrk="1" hangingPunct="1">
              <a:buFont typeface="Wingdings 3" panose="05040102010807070707" pitchFamily="18" charset="2"/>
              <a:buNone/>
              <a:defRPr/>
            </a:pPr>
            <a:endParaRPr lang="en-US" sz="2800" b="1" dirty="0">
              <a:cs typeface="Times New Roman" panose="02020603050405020304" pitchFamily="18" charset="0"/>
            </a:endParaRPr>
          </a:p>
          <a:p>
            <a:pPr algn="l" rtl="0" eaLnBrk="1" hangingPunct="1">
              <a:buFont typeface="Wingdings" panose="05000000000000000000" pitchFamily="2" charset="2"/>
              <a:buChar char="Ø"/>
              <a:defRPr/>
            </a:pPr>
            <a:endParaRPr lang="en-US" sz="2800" b="1" dirty="0">
              <a:cs typeface="Times New Roman" panose="02020603050405020304" pitchFamily="18" charset="0"/>
            </a:endParaRPr>
          </a:p>
          <a:p>
            <a:pPr eaLnBrk="1" hangingPunct="1">
              <a:buFont typeface="Wingdings" panose="05000000000000000000" pitchFamily="2" charset="2"/>
              <a:buChar char="Ø"/>
              <a:defRPr/>
            </a:pPr>
            <a:endParaRPr lang="ar-SA" sz="2800" b="1" dirty="0"/>
          </a:p>
        </p:txBody>
      </p:sp>
      <p:pic>
        <p:nvPicPr>
          <p:cNvPr id="37893" name="Picture 5" descr="سيمبل ماسك">
            <a:extLst>
              <a:ext uri="{FF2B5EF4-FFF2-40B4-BE49-F238E27FC236}">
                <a16:creationId xmlns:a16="http://schemas.microsoft.com/office/drawing/2014/main" xmlns="" id="{25494CC3-DA47-4E4C-90C0-C589D2CCD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31644"/>
            <a:ext cx="3857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445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xmlns="" id="{657FD163-CCCF-470F-BC3F-E0974E9A2C58}"/>
              </a:ext>
            </a:extLst>
          </p:cNvPr>
          <p:cNvGraphicFramePr>
            <a:graphicFrameLocks noGrp="1"/>
          </p:cNvGraphicFramePr>
          <p:nvPr>
            <p:ph sz="quarter" idx="13"/>
            <p:extLst>
              <p:ext uri="{D42A27DB-BD31-4B8C-83A1-F6EECF244321}">
                <p14:modId xmlns:p14="http://schemas.microsoft.com/office/powerpoint/2010/main" val="1297416459"/>
              </p:ext>
            </p:extLst>
          </p:nvPr>
        </p:nvGraphicFramePr>
        <p:xfrm>
          <a:off x="143328" y="0"/>
          <a:ext cx="8932410" cy="6870192"/>
        </p:xfrm>
        <a:graphic>
          <a:graphicData uri="http://schemas.openxmlformats.org/drawingml/2006/table">
            <a:tbl>
              <a:tblPr rtl="1" firstRow="1" bandRow="1">
                <a:tableStyleId>{5C22544A-7EE6-4342-B048-85BDC9FD1C3A}</a:tableStyleId>
              </a:tblPr>
              <a:tblGrid>
                <a:gridCol w="2847286">
                  <a:extLst>
                    <a:ext uri="{9D8B030D-6E8A-4147-A177-3AD203B41FA5}">
                      <a16:colId xmlns:a16="http://schemas.microsoft.com/office/drawing/2014/main" xmlns="" val="20000"/>
                    </a:ext>
                  </a:extLst>
                </a:gridCol>
                <a:gridCol w="2226800">
                  <a:extLst>
                    <a:ext uri="{9D8B030D-6E8A-4147-A177-3AD203B41FA5}">
                      <a16:colId xmlns:a16="http://schemas.microsoft.com/office/drawing/2014/main" xmlns="" val="20001"/>
                    </a:ext>
                  </a:extLst>
                </a:gridCol>
                <a:gridCol w="1591984">
                  <a:extLst>
                    <a:ext uri="{9D8B030D-6E8A-4147-A177-3AD203B41FA5}">
                      <a16:colId xmlns:a16="http://schemas.microsoft.com/office/drawing/2014/main" xmlns="" val="20002"/>
                    </a:ext>
                  </a:extLst>
                </a:gridCol>
                <a:gridCol w="1626816">
                  <a:extLst>
                    <a:ext uri="{9D8B030D-6E8A-4147-A177-3AD203B41FA5}">
                      <a16:colId xmlns:a16="http://schemas.microsoft.com/office/drawing/2014/main" xmlns="" val="20003"/>
                    </a:ext>
                  </a:extLst>
                </a:gridCol>
                <a:gridCol w="639524">
                  <a:extLst>
                    <a:ext uri="{9D8B030D-6E8A-4147-A177-3AD203B41FA5}">
                      <a16:colId xmlns:a16="http://schemas.microsoft.com/office/drawing/2014/main" xmlns="" val="20004"/>
                    </a:ext>
                  </a:extLst>
                </a:gridCol>
              </a:tblGrid>
              <a:tr h="1500198">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Disadvantages</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Advantages</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600" b="1" i="1" u="none" strike="noStrike" cap="none" normalizeH="0" baseline="0" dirty="0">
                        <a:ln>
                          <a:noFill/>
                        </a:ln>
                        <a:solidFill>
                          <a:schemeClr val="tx2"/>
                        </a:solidFill>
                        <a:effectLst/>
                        <a:latin typeface="Arial" pitchFamily="34" charset="0"/>
                        <a:cs typeface="Arial" pitchFamily="34" charset="0"/>
                      </a:endParaRP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2"/>
                          </a:solidFill>
                          <a:effectLst/>
                          <a:latin typeface="Arial" pitchFamily="34" charset="0"/>
                          <a:cs typeface="Arial" pitchFamily="34" charset="0"/>
                        </a:rPr>
                        <a:t>  </a:t>
                      </a:r>
                    </a:p>
                  </a:txBody>
                  <a:tcPr horzOverflow="overflow">
                    <a:solidFill>
                      <a:schemeClr val="bg1">
                        <a:lumMod val="8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smtClean="0">
                          <a:ln>
                            <a:noFill/>
                          </a:ln>
                          <a:solidFill>
                            <a:schemeClr val="tx2"/>
                          </a:solidFill>
                          <a:effectLst/>
                          <a:latin typeface="Arial" pitchFamily="34" charset="0"/>
                          <a:cs typeface="Arial" pitchFamily="34" charset="0"/>
                        </a:rPr>
                        <a:t>   </a:t>
                      </a:r>
                      <a:endParaRPr kumimoji="0" lang="en-US" sz="1600" b="1" i="1" u="none" strike="noStrike" cap="none" normalizeH="0" baseline="0" dirty="0">
                        <a:ln>
                          <a:noFill/>
                        </a:ln>
                        <a:solidFill>
                          <a:schemeClr val="tx2"/>
                        </a:solidFill>
                        <a:effectLst/>
                        <a:latin typeface="Arial" pitchFamily="34" charset="0"/>
                        <a:cs typeface="Arial" pitchFamily="34" charset="0"/>
                      </a:endParaRPr>
                    </a:p>
                  </a:txBody>
                  <a:tcPr horzOverflow="overflow">
                    <a:solidFill>
                      <a:schemeClr val="bg1">
                        <a:lumMod val="85000"/>
                      </a:schemeClr>
                    </a:solidFill>
                  </a:tcPr>
                </a:tc>
                <a:extLst>
                  <a:ext uri="{0D108BD9-81ED-4DB2-BD59-A6C34878D82A}">
                    <a16:rowId xmlns:a16="http://schemas.microsoft.com/office/drawing/2014/main" xmlns="" val="10000"/>
                  </a:ext>
                </a:extLst>
              </a:tr>
              <a:tr h="4870284">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mn-cs"/>
                        </a:rPr>
                        <a:t>Tight </a:t>
                      </a:r>
                      <a:r>
                        <a:rPr kumimoji="0" lang="en-US" sz="1800" b="1" i="0" u="none" strike="noStrike" cap="none" normalizeH="0" baseline="0" dirty="0" smtClean="0">
                          <a:ln>
                            <a:noFill/>
                          </a:ln>
                          <a:solidFill>
                            <a:schemeClr val="tx1"/>
                          </a:solidFill>
                          <a:effectLst/>
                          <a:latin typeface="Arial" pitchFamily="34" charset="0"/>
                          <a:cs typeface="+mn-cs"/>
                        </a:rPr>
                        <a:t>seal not present,</a:t>
                      </a:r>
                      <a:r>
                        <a:rPr lang="en-GB" b="1" spc="-10" dirty="0" smtClean="0">
                          <a:solidFill>
                            <a:schemeClr val="tx1"/>
                          </a:solidFill>
                          <a:latin typeface="Arial"/>
                          <a:cs typeface="Arial"/>
                        </a:rPr>
                        <a:t>air leak, mixed  </a:t>
                      </a:r>
                      <a:r>
                        <a:rPr lang="en-GB" b="1" spc="-5" dirty="0" smtClean="0">
                          <a:solidFill>
                            <a:schemeClr val="tx1"/>
                          </a:solidFill>
                          <a:latin typeface="Arial"/>
                          <a:cs typeface="Arial"/>
                        </a:rPr>
                        <a:t>room air </a:t>
                      </a:r>
                      <a:r>
                        <a:rPr lang="en-GB" b="1" spc="-10" dirty="0" smtClean="0">
                          <a:solidFill>
                            <a:schemeClr val="tx1"/>
                          </a:solidFill>
                          <a:latin typeface="Arial"/>
                          <a:cs typeface="Arial"/>
                        </a:rPr>
                        <a:t>(lower</a:t>
                      </a:r>
                      <a:r>
                        <a:rPr lang="en-GB" b="1" spc="-45" dirty="0" smtClean="0">
                          <a:solidFill>
                            <a:schemeClr val="tx1"/>
                          </a:solidFill>
                          <a:latin typeface="Arial"/>
                          <a:cs typeface="Arial"/>
                        </a:rPr>
                        <a:t> </a:t>
                      </a:r>
                      <a:r>
                        <a:rPr lang="en-GB" b="1" spc="-5" dirty="0" smtClean="0">
                          <a:solidFill>
                            <a:schemeClr val="tx1"/>
                          </a:solidFill>
                          <a:latin typeface="Arial"/>
                          <a:cs typeface="Arial"/>
                        </a:rPr>
                        <a:t>FiO2)</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lang="en-GB" b="1" spc="-10" dirty="0" smtClean="0">
                          <a:solidFill>
                            <a:schemeClr val="tx1"/>
                          </a:solidFill>
                          <a:latin typeface="Arial"/>
                          <a:cs typeface="Arial"/>
                        </a:rPr>
                        <a:t>Limited </a:t>
                      </a:r>
                      <a:r>
                        <a:rPr lang="en-GB" b="1" dirty="0" smtClean="0">
                          <a:solidFill>
                            <a:schemeClr val="tx1"/>
                          </a:solidFill>
                          <a:latin typeface="Arial"/>
                          <a:cs typeface="Arial"/>
                        </a:rPr>
                        <a:t>FiO2 </a:t>
                      </a:r>
                      <a:r>
                        <a:rPr lang="en-GB" b="1" spc="-10" dirty="0" smtClean="0">
                          <a:solidFill>
                            <a:schemeClr val="tx1"/>
                          </a:solidFill>
                          <a:latin typeface="Arial"/>
                          <a:cs typeface="Arial"/>
                        </a:rPr>
                        <a:t>(Max</a:t>
                      </a:r>
                      <a:r>
                        <a:rPr lang="en-GB" b="1" spc="-80" dirty="0" smtClean="0">
                          <a:solidFill>
                            <a:schemeClr val="tx1"/>
                          </a:solidFill>
                          <a:latin typeface="Arial"/>
                          <a:cs typeface="Arial"/>
                        </a:rPr>
                        <a:t> </a:t>
                      </a:r>
                      <a:r>
                        <a:rPr lang="en-GB" b="1" spc="-10" dirty="0" smtClean="0">
                          <a:solidFill>
                            <a:schemeClr val="tx1"/>
                          </a:solidFill>
                          <a:latin typeface="Arial"/>
                          <a:cs typeface="Arial"/>
                        </a:rPr>
                        <a:t>60%)  </a:t>
                      </a:r>
                      <a:r>
                        <a:rPr lang="en-GB" b="1" spc="-5" dirty="0" err="1" smtClean="0">
                          <a:solidFill>
                            <a:schemeClr val="tx1"/>
                          </a:solidFill>
                          <a:latin typeface="Arial"/>
                          <a:cs typeface="Arial"/>
                        </a:rPr>
                        <a:t>Pt</a:t>
                      </a:r>
                      <a:r>
                        <a:rPr lang="en-GB" b="1" spc="-5" dirty="0" smtClean="0">
                          <a:solidFill>
                            <a:schemeClr val="tx1"/>
                          </a:solidFill>
                          <a:latin typeface="Arial"/>
                          <a:cs typeface="Arial"/>
                        </a:rPr>
                        <a:t> </a:t>
                      </a:r>
                      <a:r>
                        <a:rPr lang="en-GB" b="1" spc="-10" dirty="0" smtClean="0">
                          <a:solidFill>
                            <a:schemeClr val="tx1"/>
                          </a:solidFill>
                          <a:latin typeface="Arial"/>
                          <a:cs typeface="Arial"/>
                        </a:rPr>
                        <a:t>demand not </a:t>
                      </a:r>
                      <a:r>
                        <a:rPr lang="en-GB" b="1" dirty="0" smtClean="0">
                          <a:solidFill>
                            <a:schemeClr val="tx1"/>
                          </a:solidFill>
                          <a:latin typeface="Arial"/>
                          <a:cs typeface="Arial"/>
                        </a:rPr>
                        <a:t>met </a:t>
                      </a:r>
                      <a:r>
                        <a:rPr lang="en-GB" b="1" spc="-5" dirty="0" smtClean="0">
                          <a:solidFill>
                            <a:schemeClr val="tx1"/>
                          </a:solidFill>
                          <a:latin typeface="Arial"/>
                          <a:cs typeface="Arial"/>
                        </a:rPr>
                        <a:t>in  some</a:t>
                      </a:r>
                      <a:r>
                        <a:rPr lang="en-GB" b="1" spc="-10" dirty="0" smtClean="0">
                          <a:solidFill>
                            <a:schemeClr val="tx1"/>
                          </a:solidFill>
                          <a:latin typeface="Arial"/>
                          <a:cs typeface="Arial"/>
                        </a:rPr>
                        <a:t> </a:t>
                      </a:r>
                      <a:r>
                        <a:rPr lang="en-GB" b="1" spc="-5" dirty="0" smtClean="0">
                          <a:solidFill>
                            <a:schemeClr val="tx1"/>
                          </a:solidFill>
                          <a:latin typeface="Arial"/>
                          <a:cs typeface="Arial"/>
                        </a:rPr>
                        <a:t>cases</a:t>
                      </a:r>
                      <a:endParaRPr kumimoji="0" lang="en-US" sz="1800" b="1" i="0" u="none" strike="noStrike" cap="none" normalizeH="0" baseline="0" dirty="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mn-cs"/>
                        </a:rPr>
                        <a:t>Difficult to keep mask  in position </a:t>
                      </a:r>
                      <a:r>
                        <a:rPr kumimoji="0" lang="en-US" sz="1800" b="1" i="0" u="none" strike="noStrike" cap="none" normalizeH="0" baseline="0" dirty="0" smtClean="0">
                          <a:ln>
                            <a:noFill/>
                          </a:ln>
                          <a:solidFill>
                            <a:schemeClr val="tx1"/>
                          </a:solidFill>
                          <a:effectLst/>
                          <a:latin typeface="Arial" pitchFamily="34" charset="0"/>
                          <a:cs typeface="+mn-cs"/>
                        </a:rPr>
                        <a:t>in some cases</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smtClean="0">
                          <a:ln>
                            <a:noFill/>
                          </a:ln>
                          <a:solidFill>
                            <a:schemeClr val="tx1"/>
                          </a:solidFill>
                          <a:effectLst/>
                          <a:latin typeface="Arial" pitchFamily="34" charset="0"/>
                          <a:cs typeface="+mn-cs"/>
                        </a:rPr>
                        <a:t>Potential </a:t>
                      </a:r>
                      <a:r>
                        <a:rPr kumimoji="0" lang="en-US" sz="1800" b="1" i="0" u="none" strike="noStrike" cap="none" normalizeH="0" baseline="0" dirty="0">
                          <a:ln>
                            <a:noFill/>
                          </a:ln>
                          <a:solidFill>
                            <a:schemeClr val="tx1"/>
                          </a:solidFill>
                          <a:effectLst/>
                          <a:latin typeface="Arial" pitchFamily="34" charset="0"/>
                          <a:cs typeface="+mn-cs"/>
                        </a:rPr>
                        <a:t>for skin breakdown (pressure, moisture</a:t>
                      </a:r>
                      <a:r>
                        <a:rPr kumimoji="0" lang="en-US" sz="1800" b="1" i="0" u="none" strike="noStrike" cap="none" normalizeH="0" baseline="0" dirty="0" smtClean="0">
                          <a:ln>
                            <a:noFill/>
                          </a:ln>
                          <a:solidFill>
                            <a:schemeClr val="tx1"/>
                          </a:solidFill>
                          <a:effectLst/>
                          <a:latin typeface="Arial" pitchFamily="34" charset="0"/>
                          <a:cs typeface="+mn-cs"/>
                        </a:rPr>
                        <a:t>)</a:t>
                      </a:r>
                      <a:endParaRPr lang="en-US" sz="1800" b="1" dirty="0">
                        <a:solidFill>
                          <a:schemeClr val="tx1"/>
                        </a:solidFill>
                        <a:cs typeface="+mn-cs"/>
                      </a:endParaRPr>
                    </a:p>
                    <a:p>
                      <a:pPr algn="l" rtl="0" eaLnBrk="1" hangingPunct="1">
                        <a:buClr>
                          <a:schemeClr val="accent1"/>
                        </a:buClr>
                        <a:buFont typeface="Wingdings" pitchFamily="2" charset="2"/>
                        <a:buChar char="ü"/>
                      </a:pPr>
                      <a:r>
                        <a:rPr lang="en-US" sz="1800" b="1" dirty="0">
                          <a:solidFill>
                            <a:schemeClr val="tx1"/>
                          </a:solidFill>
                          <a:cs typeface="+mn-cs"/>
                        </a:rPr>
                        <a:t>Uncomfortable for pt while eating or talking </a:t>
                      </a:r>
                    </a:p>
                    <a:p>
                      <a:pPr algn="l" rtl="0" eaLnBrk="1" hangingPunct="1">
                        <a:buClr>
                          <a:schemeClr val="accent1"/>
                        </a:buClr>
                        <a:buFont typeface="Wingdings" pitchFamily="2" charset="2"/>
                        <a:buChar char="ü"/>
                      </a:pPr>
                      <a:r>
                        <a:rPr lang="en-US" sz="1800" b="1" dirty="0">
                          <a:solidFill>
                            <a:schemeClr val="tx1"/>
                          </a:solidFill>
                          <a:cs typeface="+mn-cs"/>
                        </a:rPr>
                        <a:t>Expensive </a:t>
                      </a:r>
                      <a:r>
                        <a:rPr lang="en-US" sz="1800" b="1" dirty="0" smtClean="0">
                          <a:solidFill>
                            <a:schemeClr val="tx1"/>
                          </a:solidFill>
                          <a:cs typeface="+mn-cs"/>
                        </a:rPr>
                        <a:t>compared to</a:t>
                      </a:r>
                      <a:r>
                        <a:rPr lang="en-US" sz="1800" b="1" baseline="0" dirty="0" smtClean="0">
                          <a:solidFill>
                            <a:schemeClr val="tx1"/>
                          </a:solidFill>
                          <a:cs typeface="+mn-cs"/>
                        </a:rPr>
                        <a:t> n</a:t>
                      </a:r>
                      <a:r>
                        <a:rPr lang="en-US" sz="1800" b="1" dirty="0" smtClean="0">
                          <a:solidFill>
                            <a:schemeClr val="tx1"/>
                          </a:solidFill>
                          <a:cs typeface="+mn-cs"/>
                        </a:rPr>
                        <a:t>asal </a:t>
                      </a:r>
                      <a:r>
                        <a:rPr lang="en-US" sz="1800" b="1" dirty="0">
                          <a:solidFill>
                            <a:schemeClr val="tx1"/>
                          </a:solidFill>
                          <a:cs typeface="+mn-cs"/>
                        </a:rPr>
                        <a:t>tube </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cs typeface="Arial" pitchFamily="34" charset="0"/>
                        </a:rPr>
                        <a:t> </a:t>
                      </a:r>
                    </a:p>
                  </a:txBody>
                  <a:tcPr horzOverflow="overflow"/>
                </a:tc>
                <a:tc>
                  <a:txBody>
                    <a:bodyPr/>
                    <a:lstStyle/>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Can provide increased delivery of oxygen for short period of time </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smtClean="0">
                          <a:ln>
                            <a:noFill/>
                          </a:ln>
                          <a:solidFill>
                            <a:schemeClr val="tx1"/>
                          </a:solidFill>
                          <a:effectLst/>
                          <a:latin typeface="Arial" pitchFamily="34" charset="0"/>
                          <a:cs typeface="Arial" pitchFamily="34" charset="0"/>
                        </a:rPr>
                        <a:t>Higher FiO2 compared to  nasal prong</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smtClean="0">
                          <a:ln>
                            <a:noFill/>
                          </a:ln>
                          <a:solidFill>
                            <a:schemeClr val="tx1"/>
                          </a:solidFill>
                          <a:effectLst/>
                          <a:latin typeface="Arial" pitchFamily="34" charset="0"/>
                          <a:cs typeface="Arial" pitchFamily="34" charset="0"/>
                        </a:rPr>
                        <a:t>Can use venture</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smtClean="0">
                          <a:ln>
                            <a:noFill/>
                          </a:ln>
                          <a:solidFill>
                            <a:schemeClr val="tx1"/>
                          </a:solidFill>
                          <a:effectLst/>
                          <a:latin typeface="Arial" pitchFamily="34" charset="0"/>
                          <a:cs typeface="Arial" pitchFamily="34" charset="0"/>
                        </a:rPr>
                        <a:t>Can use nebulizer </a:t>
                      </a:r>
                    </a:p>
                    <a:p>
                      <a:pPr marL="457200" marR="0" lvl="1" indent="0" algn="just"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GB" sz="1800" b="1" i="0" u="none" strike="noStrike" cap="none" normalizeH="0" baseline="0" dirty="0" smtClean="0">
                          <a:ln>
                            <a:noFill/>
                          </a:ln>
                          <a:solidFill>
                            <a:schemeClr val="tx1"/>
                          </a:solidFill>
                          <a:effectLst/>
                          <a:latin typeface="Arial" pitchFamily="34" charset="0"/>
                          <a:cs typeface="Arial" pitchFamily="34" charset="0"/>
                        </a:rPr>
                        <a:t>Flow not &lt; 5 L/ min-CO2 retention</a:t>
                      </a:r>
                    </a:p>
                    <a:p>
                      <a:pPr marL="285750" marR="0" lvl="0"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smtClean="0">
                          <a:ln>
                            <a:noFill/>
                          </a:ln>
                          <a:solidFill>
                            <a:schemeClr val="tx1"/>
                          </a:solidFill>
                          <a:effectLst/>
                          <a:latin typeface="Arial" pitchFamily="34" charset="0"/>
                          <a:cs typeface="Arial" pitchFamily="34" charset="0"/>
                        </a:rPr>
                        <a:t>No reservoir bag</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Low Flow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6-10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ü"/>
                        <a:tabLst/>
                      </a:pPr>
                      <a:r>
                        <a:rPr kumimoji="0" lang="en-US" sz="1800" b="1" i="0" u="none" strike="noStrike" cap="none" normalizeH="0" baseline="0" dirty="0">
                          <a:ln>
                            <a:noFill/>
                          </a:ln>
                          <a:solidFill>
                            <a:schemeClr val="tx1"/>
                          </a:solidFill>
                          <a:effectLst/>
                          <a:latin typeface="Arial" pitchFamily="34" charset="0"/>
                          <a:cs typeface="Arial" pitchFamily="34" charset="0"/>
                        </a:rPr>
                        <a:t>35%-60%</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400" b="1" i="0" u="none" strike="noStrike" cap="none" normalizeH="0" baseline="0" dirty="0">
                          <a:ln>
                            <a:noFill/>
                          </a:ln>
                          <a:solidFill>
                            <a:srgbClr val="008000"/>
                          </a:solidFill>
                          <a:effectLst/>
                          <a:latin typeface="Arial" pitchFamily="34" charset="0"/>
                          <a:cs typeface="Arial" pitchFamily="34" charset="0"/>
                        </a:rPr>
                        <a:t>Simple mask</a:t>
                      </a:r>
                    </a:p>
                  </a:txBody>
                  <a:tcPr vert="vert" anchor="ctr" horzOverflow="overflow"/>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25606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نون ريبرثر ماسك">
            <a:extLst>
              <a:ext uri="{FF2B5EF4-FFF2-40B4-BE49-F238E27FC236}">
                <a16:creationId xmlns:a16="http://schemas.microsoft.com/office/drawing/2014/main" xmlns="" id="{65B29F29-8924-485D-869E-F02BFBDC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88640"/>
            <a:ext cx="2576512"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عنوان 3">
            <a:extLst>
              <a:ext uri="{FF2B5EF4-FFF2-40B4-BE49-F238E27FC236}">
                <a16:creationId xmlns:a16="http://schemas.microsoft.com/office/drawing/2014/main" xmlns="" id="{A6FAC7CE-32E2-4CB2-B4C3-151643458D75}"/>
              </a:ext>
            </a:extLst>
          </p:cNvPr>
          <p:cNvSpPr>
            <a:spLocks noGrp="1"/>
          </p:cNvSpPr>
          <p:nvPr>
            <p:ph type="title"/>
          </p:nvPr>
        </p:nvSpPr>
        <p:spPr>
          <a:xfrm>
            <a:off x="0" y="1124744"/>
            <a:ext cx="7092280" cy="1143000"/>
          </a:xfrm>
        </p:spPr>
        <p:txBody>
          <a:bodyPr>
            <a:normAutofit fontScale="90000"/>
          </a:bodyPr>
          <a:lstStyle/>
          <a:p>
            <a:pPr marL="0" indent="0" algn="ctr" eaLnBrk="1" hangingPunct="1">
              <a:buNone/>
            </a:pPr>
            <a:r>
              <a:rPr lang="en-US" altLang="en-US" sz="4400" b="1" dirty="0" smtClean="0">
                <a:solidFill>
                  <a:srgbClr val="FF0066"/>
                </a:solidFill>
                <a:latin typeface="Times New Roman" pitchFamily="18" charset="0"/>
                <a:cs typeface="Times New Roman" pitchFamily="18" charset="0"/>
              </a:rPr>
              <a:t>Partial </a:t>
            </a:r>
            <a:r>
              <a:rPr lang="en-US" altLang="en-US" sz="4400" b="1" dirty="0" err="1" smtClean="0">
                <a:solidFill>
                  <a:srgbClr val="FF0066"/>
                </a:solidFill>
                <a:latin typeface="Times New Roman" pitchFamily="18" charset="0"/>
                <a:cs typeface="Times New Roman" pitchFamily="18" charset="0"/>
              </a:rPr>
              <a:t>Rebreather</a:t>
            </a:r>
            <a:r>
              <a:rPr lang="en-US" altLang="en-US" sz="4400" b="1" dirty="0" smtClean="0">
                <a:solidFill>
                  <a:srgbClr val="FF0066"/>
                </a:solidFill>
                <a:latin typeface="Times New Roman" pitchFamily="18" charset="0"/>
                <a:cs typeface="Times New Roman" pitchFamily="18" charset="0"/>
              </a:rPr>
              <a:t> Mask</a:t>
            </a:r>
            <a:r>
              <a:rPr lang="en-US" altLang="en-US" b="1" dirty="0">
                <a:solidFill>
                  <a:schemeClr val="tx1"/>
                </a:solidFill>
                <a:latin typeface="Calibri" pitchFamily="34" charset="0"/>
                <a:cs typeface="Calibri" pitchFamily="34" charset="0"/>
              </a:rPr>
              <a:t/>
            </a:r>
            <a:br>
              <a:rPr lang="en-US" altLang="en-US" b="1" dirty="0">
                <a:solidFill>
                  <a:schemeClr val="tx1"/>
                </a:solidFill>
                <a:latin typeface="Calibri" pitchFamily="34" charset="0"/>
                <a:cs typeface="Calibri" pitchFamily="34" charset="0"/>
              </a:rPr>
            </a:br>
            <a:endParaRPr lang="ar-SA" altLang="en-US" sz="3200" b="1" dirty="0">
              <a:solidFill>
                <a:schemeClr val="tx1"/>
              </a:solidFill>
              <a:latin typeface="Calibri" pitchFamily="34" charset="0"/>
              <a:cs typeface="Calibri" pitchFamily="34" charset="0"/>
            </a:endParaRPr>
          </a:p>
        </p:txBody>
      </p:sp>
      <p:sp>
        <p:nvSpPr>
          <p:cNvPr id="40964" name="عنصر نائب للنص 4">
            <a:extLst>
              <a:ext uri="{FF2B5EF4-FFF2-40B4-BE49-F238E27FC236}">
                <a16:creationId xmlns:a16="http://schemas.microsoft.com/office/drawing/2014/main" xmlns="" id="{FD2BB77D-F39A-4B56-83FA-9E46A9B0155F}"/>
              </a:ext>
            </a:extLst>
          </p:cNvPr>
          <p:cNvSpPr>
            <a:spLocks noGrp="1"/>
          </p:cNvSpPr>
          <p:nvPr>
            <p:ph sz="half" idx="2"/>
          </p:nvPr>
        </p:nvSpPr>
        <p:spPr>
          <a:xfrm>
            <a:off x="1043608" y="2708920"/>
            <a:ext cx="7715200" cy="3705275"/>
          </a:xfrm>
        </p:spPr>
        <p:txBody>
          <a:bodyPr>
            <a:normAutofit/>
          </a:bodyPr>
          <a:lstStyle/>
          <a:p>
            <a:pPr marL="514350" indent="-514350" algn="l" rtl="0" eaLnBrk="1" hangingPunct="1">
              <a:buFont typeface="Arial" pitchFamily="34" charset="0"/>
              <a:buChar char="•"/>
            </a:pPr>
            <a:r>
              <a:rPr lang="en-US" altLang="en-US" b="0" dirty="0">
                <a:solidFill>
                  <a:schemeClr val="tx1"/>
                </a:solidFill>
                <a:latin typeface="Calibri" pitchFamily="34" charset="0"/>
                <a:cs typeface="Calibri" pitchFamily="34" charset="0"/>
              </a:rPr>
              <a:t>The mask is </a:t>
            </a:r>
            <a:r>
              <a:rPr lang="en-US" altLang="en-US" b="0" dirty="0" smtClean="0">
                <a:solidFill>
                  <a:schemeClr val="tx1"/>
                </a:solidFill>
                <a:latin typeface="Calibri" pitchFamily="34" charset="0"/>
                <a:cs typeface="Calibri" pitchFamily="34" charset="0"/>
              </a:rPr>
              <a:t>has a </a:t>
            </a:r>
            <a:r>
              <a:rPr lang="en-US" altLang="en-US" b="0" dirty="0">
                <a:solidFill>
                  <a:schemeClr val="tx1"/>
                </a:solidFill>
                <a:latin typeface="Calibri" pitchFamily="34" charset="0"/>
                <a:cs typeface="Calibri" pitchFamily="34" charset="0"/>
              </a:rPr>
              <a:t>reservoir </a:t>
            </a:r>
            <a:r>
              <a:rPr lang="en-US" altLang="en-US" b="0" dirty="0" smtClean="0">
                <a:solidFill>
                  <a:schemeClr val="tx1"/>
                </a:solidFill>
                <a:latin typeface="Calibri" pitchFamily="34" charset="0"/>
                <a:cs typeface="Calibri" pitchFamily="34" charset="0"/>
              </a:rPr>
              <a:t>bag that must remain inflated </a:t>
            </a:r>
            <a:r>
              <a:rPr lang="en-US" altLang="en-US" b="0" dirty="0">
                <a:solidFill>
                  <a:schemeClr val="tx1"/>
                </a:solidFill>
                <a:latin typeface="Calibri" pitchFamily="34" charset="0"/>
                <a:cs typeface="Calibri" pitchFamily="34" charset="0"/>
              </a:rPr>
              <a:t>during both inspiration &amp; expiration  </a:t>
            </a:r>
            <a:endParaRPr lang="en-US" altLang="en-US" b="0" dirty="0" smtClean="0">
              <a:solidFill>
                <a:schemeClr val="tx1"/>
              </a:solidFill>
              <a:latin typeface="Calibri" pitchFamily="34" charset="0"/>
              <a:cs typeface="Calibri" pitchFamily="34" charset="0"/>
            </a:endParaRPr>
          </a:p>
          <a:p>
            <a:pPr marL="514350" indent="-514350" algn="l" rtl="0" eaLnBrk="1" hangingPunct="1">
              <a:buFont typeface="Arial" pitchFamily="34" charset="0"/>
              <a:buChar char="•"/>
            </a:pPr>
            <a:endParaRPr lang="en-US" altLang="en-US" b="0" dirty="0">
              <a:solidFill>
                <a:schemeClr val="tx1"/>
              </a:solidFill>
              <a:latin typeface="Calibri" pitchFamily="34" charset="0"/>
              <a:cs typeface="Calibri" pitchFamily="34" charset="0"/>
            </a:endParaRPr>
          </a:p>
          <a:p>
            <a:pPr marL="514350" indent="-514350" algn="l" rtl="0" eaLnBrk="1" hangingPunct="1">
              <a:buFont typeface="Arial" pitchFamily="34" charset="0"/>
              <a:buChar char="•"/>
            </a:pPr>
            <a:r>
              <a:rPr lang="en-US" altLang="en-US" b="0" dirty="0" smtClean="0">
                <a:solidFill>
                  <a:schemeClr val="tx1"/>
                </a:solidFill>
                <a:latin typeface="Calibri" pitchFamily="34" charset="0"/>
                <a:cs typeface="Calibri" pitchFamily="34" charset="0"/>
              </a:rPr>
              <a:t>It </a:t>
            </a:r>
            <a:r>
              <a:rPr lang="en-US" altLang="en-US" b="0" dirty="0">
                <a:solidFill>
                  <a:schemeClr val="tx1"/>
                </a:solidFill>
                <a:latin typeface="Calibri" pitchFamily="34" charset="0"/>
                <a:cs typeface="Calibri" pitchFamily="34" charset="0"/>
              </a:rPr>
              <a:t>is used to deliver oxygen concentrations up to 80%. </a:t>
            </a:r>
            <a:endParaRPr lang="en-US" altLang="en-US" b="0" dirty="0" smtClean="0">
              <a:solidFill>
                <a:schemeClr val="tx1"/>
              </a:solidFill>
              <a:latin typeface="Calibri" pitchFamily="34" charset="0"/>
              <a:cs typeface="Calibri" pitchFamily="34" charset="0"/>
            </a:endParaRPr>
          </a:p>
          <a:p>
            <a:pPr marL="457200" indent="-457200" algn="l" rtl="0" eaLnBrk="1" hangingPunct="1">
              <a:buFont typeface="Arial" pitchFamily="34" charset="0"/>
              <a:buChar char="•"/>
            </a:pPr>
            <a:endParaRPr lang="en-GB" altLang="en-US" b="0" dirty="0" smtClean="0">
              <a:solidFill>
                <a:schemeClr val="tx1"/>
              </a:solidFill>
              <a:latin typeface="Calibri" pitchFamily="34" charset="0"/>
              <a:cs typeface="Calibri" pitchFamily="34" charset="0"/>
            </a:endParaRPr>
          </a:p>
          <a:p>
            <a:pPr marL="457200" indent="-457200" algn="l" rtl="0" eaLnBrk="1" hangingPunct="1">
              <a:buFont typeface="Arial" pitchFamily="34" charset="0"/>
              <a:buChar char="•"/>
            </a:pPr>
            <a:r>
              <a:rPr lang="en-GB" altLang="en-US" b="0" dirty="0" smtClean="0">
                <a:solidFill>
                  <a:schemeClr val="tx1"/>
                </a:solidFill>
                <a:latin typeface="Calibri" pitchFamily="34" charset="0"/>
                <a:cs typeface="Calibri" pitchFamily="34" charset="0"/>
              </a:rPr>
              <a:t>The </a:t>
            </a:r>
            <a:r>
              <a:rPr lang="en-GB" altLang="en-US" b="0" dirty="0">
                <a:solidFill>
                  <a:schemeClr val="tx1"/>
                </a:solidFill>
                <a:latin typeface="Calibri" pitchFamily="34" charset="0"/>
                <a:cs typeface="Calibri" pitchFamily="34" charset="0"/>
              </a:rPr>
              <a:t>oxygen flow rate must be maintained at a minimum of 6 L/min to ensure that the patient does not rebreathe large amounts of exhaled air. </a:t>
            </a:r>
          </a:p>
          <a:p>
            <a:pPr marL="457200" indent="-457200" algn="l" rtl="0" eaLnBrk="1" hangingPunct="1">
              <a:buFont typeface="Arial" pitchFamily="34" charset="0"/>
              <a:buChar char="•"/>
            </a:pPr>
            <a:endParaRPr lang="en-GB" altLang="en-US" b="0" dirty="0" smtClean="0">
              <a:solidFill>
                <a:schemeClr val="tx1"/>
              </a:solidFill>
              <a:latin typeface="Calibri" pitchFamily="34" charset="0"/>
              <a:cs typeface="Calibri" pitchFamily="34" charset="0"/>
            </a:endParaRPr>
          </a:p>
          <a:p>
            <a:pPr marL="457200" indent="-457200" algn="l" rtl="0" eaLnBrk="1" hangingPunct="1">
              <a:buFont typeface="Arial" pitchFamily="34" charset="0"/>
              <a:buChar char="•"/>
            </a:pPr>
            <a:r>
              <a:rPr lang="en-GB" altLang="en-US" b="0" dirty="0" smtClean="0">
                <a:solidFill>
                  <a:schemeClr val="tx1"/>
                </a:solidFill>
                <a:latin typeface="Calibri" pitchFamily="34" charset="0"/>
                <a:cs typeface="Calibri" pitchFamily="34" charset="0"/>
              </a:rPr>
              <a:t>The </a:t>
            </a:r>
            <a:r>
              <a:rPr lang="en-GB" altLang="en-US" b="0" dirty="0">
                <a:solidFill>
                  <a:schemeClr val="tx1"/>
                </a:solidFill>
                <a:latin typeface="Calibri" pitchFamily="34" charset="0"/>
                <a:cs typeface="Calibri" pitchFamily="34" charset="0"/>
              </a:rPr>
              <a:t>remaining exhaled air exits through vents. </a:t>
            </a:r>
          </a:p>
          <a:p>
            <a:pPr algn="l" rtl="0" eaLnBrk="1" hangingPunct="1">
              <a:buFont typeface="Wingdings" panose="05000000000000000000" pitchFamily="2" charset="2"/>
              <a:buChar char="Ø"/>
            </a:pPr>
            <a:endParaRPr lang="ar-SA" altLang="en-US" dirty="0">
              <a:solidFill>
                <a:schemeClr val="tx1"/>
              </a:solidFill>
            </a:endParaRPr>
          </a:p>
        </p:txBody>
      </p:sp>
    </p:spTree>
    <p:extLst>
      <p:ext uri="{BB962C8B-B14F-4D97-AF65-F5344CB8AC3E}">
        <p14:creationId xmlns:p14="http://schemas.microsoft.com/office/powerpoint/2010/main" val="2660425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عنوان 1">
            <a:extLst>
              <a:ext uri="{FF2B5EF4-FFF2-40B4-BE49-F238E27FC236}">
                <a16:creationId xmlns:a16="http://schemas.microsoft.com/office/drawing/2014/main" xmlns="" id="{594C69C0-A10B-4061-B0E9-BFE6C7FAE0DF}"/>
              </a:ext>
            </a:extLst>
          </p:cNvPr>
          <p:cNvSpPr>
            <a:spLocks noGrp="1"/>
          </p:cNvSpPr>
          <p:nvPr>
            <p:ph type="title"/>
          </p:nvPr>
        </p:nvSpPr>
        <p:spPr>
          <a:xfrm>
            <a:off x="395536" y="262890"/>
            <a:ext cx="8280920" cy="2031325"/>
          </a:xfrm>
        </p:spPr>
        <p:txBody>
          <a:bodyPr/>
          <a:lstStyle/>
          <a:p>
            <a:pPr marL="0" indent="0" algn="ctr" eaLnBrk="1" hangingPunct="1">
              <a:buNone/>
            </a:pPr>
            <a:r>
              <a:rPr lang="en-US" altLang="en-US" sz="4400" b="1" dirty="0">
                <a:solidFill>
                  <a:srgbClr val="FF0066"/>
                </a:solidFill>
                <a:cs typeface="Tahoma" panose="020B0604030504040204" pitchFamily="34" charset="0"/>
              </a:rPr>
              <a:t>P</a:t>
            </a:r>
            <a:r>
              <a:rPr lang="en-US" altLang="en-US" sz="4400" b="1" dirty="0" smtClean="0">
                <a:solidFill>
                  <a:srgbClr val="FF0066"/>
                </a:solidFill>
                <a:cs typeface="Tahoma" panose="020B0604030504040204" pitchFamily="34" charset="0"/>
              </a:rPr>
              <a:t>artial </a:t>
            </a:r>
            <a:r>
              <a:rPr lang="en-US" altLang="en-US" sz="4400" b="1" dirty="0" err="1">
                <a:solidFill>
                  <a:srgbClr val="FF0066"/>
                </a:solidFill>
                <a:cs typeface="Tahoma" panose="020B0604030504040204" pitchFamily="34" charset="0"/>
              </a:rPr>
              <a:t>R</a:t>
            </a:r>
            <a:r>
              <a:rPr lang="en-US" altLang="en-US" sz="4400" b="1" dirty="0" err="1" smtClean="0">
                <a:solidFill>
                  <a:srgbClr val="FF0066"/>
                </a:solidFill>
                <a:cs typeface="Tahoma" panose="020B0604030504040204" pitchFamily="34" charset="0"/>
              </a:rPr>
              <a:t>ebreather</a:t>
            </a:r>
            <a:r>
              <a:rPr lang="en-US" altLang="en-US" sz="4400" b="1" dirty="0" smtClean="0">
                <a:solidFill>
                  <a:srgbClr val="FF0066"/>
                </a:solidFill>
                <a:cs typeface="Tahoma" panose="020B0604030504040204" pitchFamily="34" charset="0"/>
              </a:rPr>
              <a:t> </a:t>
            </a:r>
            <a:r>
              <a:rPr lang="en-US" altLang="en-US" sz="4400" b="1" dirty="0">
                <a:solidFill>
                  <a:srgbClr val="FF0066"/>
                </a:solidFill>
                <a:cs typeface="Tahoma" panose="020B0604030504040204" pitchFamily="34" charset="0"/>
              </a:rPr>
              <a:t>M</a:t>
            </a:r>
            <a:r>
              <a:rPr lang="en-US" altLang="en-US" sz="4400" b="1" dirty="0" smtClean="0">
                <a:solidFill>
                  <a:srgbClr val="FF0066"/>
                </a:solidFill>
                <a:cs typeface="Tahoma" panose="020B0604030504040204" pitchFamily="34" charset="0"/>
              </a:rPr>
              <a:t>ask</a:t>
            </a:r>
            <a:endParaRPr lang="ar-SA" altLang="en-US" sz="4400" b="1" dirty="0"/>
          </a:p>
        </p:txBody>
      </p:sp>
      <p:pic>
        <p:nvPicPr>
          <p:cNvPr id="41988" name="Picture 8" descr="O2 Mask - High Concentration">
            <a:extLst>
              <a:ext uri="{FF2B5EF4-FFF2-40B4-BE49-F238E27FC236}">
                <a16:creationId xmlns:a16="http://schemas.microsoft.com/office/drawing/2014/main" xmlns="" id="{312A00EB-96A6-4B1C-90A8-5DF8D539863A}"/>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267744" y="1484784"/>
            <a:ext cx="4321175" cy="4724400"/>
          </a:xfrm>
          <a:noFill/>
        </p:spPr>
      </p:pic>
    </p:spTree>
    <p:extLst>
      <p:ext uri="{BB962C8B-B14F-4D97-AF65-F5344CB8AC3E}">
        <p14:creationId xmlns:p14="http://schemas.microsoft.com/office/powerpoint/2010/main" val="4198383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xmlns="" id="{A889CC7E-142E-4C79-BF62-E024FACD9CA0}"/>
              </a:ext>
            </a:extLst>
          </p:cNvPr>
          <p:cNvGraphicFramePr>
            <a:graphicFrameLocks noGrp="1"/>
          </p:cNvGraphicFramePr>
          <p:nvPr>
            <p:ph sz="quarter" idx="4294967295"/>
            <p:extLst>
              <p:ext uri="{D42A27DB-BD31-4B8C-83A1-F6EECF244321}">
                <p14:modId xmlns:p14="http://schemas.microsoft.com/office/powerpoint/2010/main" val="2471633328"/>
              </p:ext>
            </p:extLst>
          </p:nvPr>
        </p:nvGraphicFramePr>
        <p:xfrm>
          <a:off x="0" y="0"/>
          <a:ext cx="9144000" cy="6572296"/>
        </p:xfrm>
        <a:graphic>
          <a:graphicData uri="http://schemas.openxmlformats.org/drawingml/2006/table">
            <a:tbl>
              <a:tblPr rtl="1" firstRow="1" bandRow="1">
                <a:tableStyleId>{5C22544A-7EE6-4342-B048-85BDC9FD1C3A}</a:tableStyleId>
              </a:tblPr>
              <a:tblGrid>
                <a:gridCol w="1923548">
                  <a:extLst>
                    <a:ext uri="{9D8B030D-6E8A-4147-A177-3AD203B41FA5}">
                      <a16:colId xmlns:a16="http://schemas.microsoft.com/office/drawing/2014/main" xmlns="" val="20000"/>
                    </a:ext>
                  </a:extLst>
                </a:gridCol>
                <a:gridCol w="2040930">
                  <a:extLst>
                    <a:ext uri="{9D8B030D-6E8A-4147-A177-3AD203B41FA5}">
                      <a16:colId xmlns:a16="http://schemas.microsoft.com/office/drawing/2014/main" xmlns="" val="20001"/>
                    </a:ext>
                  </a:extLst>
                </a:gridCol>
                <a:gridCol w="2152452">
                  <a:extLst>
                    <a:ext uri="{9D8B030D-6E8A-4147-A177-3AD203B41FA5}">
                      <a16:colId xmlns:a16="http://schemas.microsoft.com/office/drawing/2014/main" xmlns="" val="20002"/>
                    </a:ext>
                  </a:extLst>
                </a:gridCol>
                <a:gridCol w="1830104">
                  <a:extLst>
                    <a:ext uri="{9D8B030D-6E8A-4147-A177-3AD203B41FA5}">
                      <a16:colId xmlns:a16="http://schemas.microsoft.com/office/drawing/2014/main" xmlns="" val="20003"/>
                    </a:ext>
                  </a:extLst>
                </a:gridCol>
                <a:gridCol w="1196966">
                  <a:extLst>
                    <a:ext uri="{9D8B030D-6E8A-4147-A177-3AD203B41FA5}">
                      <a16:colId xmlns:a16="http://schemas.microsoft.com/office/drawing/2014/main" xmlns="" val="20004"/>
                    </a:ext>
                  </a:extLst>
                </a:gridCol>
              </a:tblGrid>
              <a:tr h="189749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Arial" pitchFamily="34" charset="0"/>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600" b="1" i="1" u="none" strike="noStrike" cap="none" normalizeH="0" baseline="0" dirty="0">
                        <a:ln>
                          <a:noFill/>
                        </a:ln>
                        <a:solidFill>
                          <a:schemeClr val="tx1"/>
                        </a:solidFill>
                        <a:effectLst/>
                        <a:latin typeface="Arial" pitchFamily="34" charset="0"/>
                        <a:cs typeface="Arial" pitchFamily="34" charset="0"/>
                      </a:endParaRP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F1o2   (Fraction Inspired Oxygen)</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Arial" pitchFamily="34" charset="0"/>
                        </a:rPr>
                        <a:t>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Arial" pitchFamily="34" charset="0"/>
                        </a:rPr>
                        <a:t>Method     </a:t>
                      </a:r>
                    </a:p>
                  </a:txBody>
                  <a:tcPr horzOverflow="overflow">
                    <a:solidFill>
                      <a:schemeClr val="bg1">
                        <a:lumMod val="95000"/>
                      </a:schemeClr>
                    </a:solidFill>
                  </a:tcPr>
                </a:tc>
                <a:extLst>
                  <a:ext uri="{0D108BD9-81ED-4DB2-BD59-A6C34878D82A}">
                    <a16:rowId xmlns:a16="http://schemas.microsoft.com/office/drawing/2014/main" xmlns="" val="10000"/>
                  </a:ext>
                </a:extLst>
              </a:tr>
              <a:tr h="4674802">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Requires tight seal (eating and talking difficult, uncomfortable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kumimoji="0" lang="en-US" sz="2400" b="1" i="0" u="none" strike="noStrike" cap="none" normalizeH="0" baseline="0" dirty="0">
                          <a:ln>
                            <a:noFill/>
                          </a:ln>
                          <a:solidFill>
                            <a:schemeClr val="accent5"/>
                          </a:solidFill>
                          <a:effectLst/>
                          <a:latin typeface="Arial" pitchFamily="34" charset="0"/>
                          <a:cs typeface="Arial" pitchFamily="34" charset="0"/>
                        </a:rPr>
                        <a:t>Not as drying to mucous membranes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400" b="1" i="0" u="none" strike="noStrike" cap="none" normalizeH="0" baseline="0" dirty="0">
                        <a:ln>
                          <a:noFill/>
                        </a:ln>
                        <a:solidFill>
                          <a:schemeClr val="tx1"/>
                        </a:solidFill>
                        <a:effectLst/>
                        <a:latin typeface="Arial" pitchFamily="34" charset="0"/>
                        <a:cs typeface="+mj-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smtClean="0">
                          <a:ln>
                            <a:noFill/>
                          </a:ln>
                          <a:solidFill>
                            <a:schemeClr val="tx1"/>
                          </a:solidFill>
                          <a:effectLst/>
                          <a:latin typeface="Arial" pitchFamily="34" charset="0"/>
                          <a:cs typeface="+mj-cs"/>
                        </a:rPr>
                        <a:t>Patient can </a:t>
                      </a:r>
                      <a:r>
                        <a:rPr kumimoji="0" lang="en-US" sz="2400" b="1" i="0" u="none" strike="noStrike" cap="none" normalizeH="0" baseline="0" dirty="0">
                          <a:ln>
                            <a:noFill/>
                          </a:ln>
                          <a:solidFill>
                            <a:schemeClr val="tx1"/>
                          </a:solidFill>
                          <a:effectLst/>
                          <a:latin typeface="Arial" pitchFamily="34" charset="0"/>
                          <a:cs typeface="+mj-cs"/>
                        </a:rPr>
                        <a:t>inhale room air through openings in mask if </a:t>
                      </a:r>
                      <a:r>
                        <a:rPr kumimoji="0" lang="en-US" sz="2400" b="1" i="0" u="none" strike="noStrike" cap="none" normalizeH="0" baseline="0" dirty="0" smtClean="0">
                          <a:ln>
                            <a:noFill/>
                          </a:ln>
                          <a:solidFill>
                            <a:schemeClr val="tx1"/>
                          </a:solidFill>
                          <a:effectLst/>
                          <a:latin typeface="Arial" pitchFamily="34" charset="0"/>
                          <a:cs typeface="+mj-cs"/>
                        </a:rPr>
                        <a:t>oxygen </a:t>
                      </a:r>
                      <a:r>
                        <a:rPr kumimoji="0" lang="en-US" sz="2400" b="1" i="0" u="none" strike="noStrike" cap="none" normalizeH="0" baseline="0" dirty="0">
                          <a:ln>
                            <a:noFill/>
                          </a:ln>
                          <a:solidFill>
                            <a:schemeClr val="tx1"/>
                          </a:solidFill>
                          <a:effectLst/>
                          <a:latin typeface="Arial" pitchFamily="34" charset="0"/>
                          <a:cs typeface="+mj-cs"/>
                        </a:rPr>
                        <a:t>supply is briefly interrupted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smtClean="0">
                          <a:ln>
                            <a:noFill/>
                          </a:ln>
                          <a:solidFill>
                            <a:schemeClr val="tx1"/>
                          </a:solidFill>
                          <a:effectLst/>
                          <a:latin typeface="Arial" pitchFamily="34" charset="0"/>
                          <a:cs typeface="+mj-cs"/>
                        </a:rPr>
                        <a:t>Flow rate must be such that the mask remains 2/3 full </a:t>
                      </a:r>
                      <a:r>
                        <a:rPr kumimoji="0" lang="en-US" sz="2400" b="1" i="0" u="none" strike="noStrike" cap="none" normalizeH="0" baseline="0" dirty="0">
                          <a:ln>
                            <a:noFill/>
                          </a:ln>
                          <a:solidFill>
                            <a:schemeClr val="tx1"/>
                          </a:solidFill>
                          <a:effectLst/>
                          <a:latin typeface="Arial" pitchFamily="34" charset="0"/>
                          <a:cs typeface="+mj-cs"/>
                        </a:rPr>
                        <a:t>during inspiration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smtClean="0">
                          <a:ln>
                            <a:noFill/>
                          </a:ln>
                          <a:solidFill>
                            <a:schemeClr val="tx1"/>
                          </a:solidFill>
                          <a:effectLst/>
                          <a:latin typeface="Arial" pitchFamily="34" charset="0"/>
                          <a:cs typeface="+mj-cs"/>
                        </a:rPr>
                        <a:t>Reservoir </a:t>
                      </a:r>
                      <a:r>
                        <a:rPr kumimoji="0" lang="en-US" sz="2400" b="1" i="0" u="none" strike="noStrike" cap="none" normalizeH="0" baseline="0" dirty="0">
                          <a:ln>
                            <a:noFill/>
                          </a:ln>
                          <a:solidFill>
                            <a:schemeClr val="tx1"/>
                          </a:solidFill>
                          <a:effectLst/>
                          <a:latin typeface="Arial" pitchFamily="34" charset="0"/>
                          <a:cs typeface="+mj-cs"/>
                        </a:rPr>
                        <a:t>bag </a:t>
                      </a:r>
                      <a:r>
                        <a:rPr kumimoji="0" lang="en-US" sz="2400" b="1" i="0" u="none" strike="noStrike" cap="none" normalizeH="0" baseline="0" dirty="0" smtClean="0">
                          <a:ln>
                            <a:noFill/>
                          </a:ln>
                          <a:solidFill>
                            <a:schemeClr val="tx1"/>
                          </a:solidFill>
                          <a:effectLst/>
                          <a:latin typeface="Arial" pitchFamily="34" charset="0"/>
                          <a:cs typeface="+mj-cs"/>
                        </a:rPr>
                        <a:t>must be free </a:t>
                      </a:r>
                      <a:r>
                        <a:rPr kumimoji="0" lang="en-US" sz="2400" b="1" i="0" u="none" strike="noStrike" cap="none" normalizeH="0" baseline="0" dirty="0">
                          <a:ln>
                            <a:noFill/>
                          </a:ln>
                          <a:solidFill>
                            <a:schemeClr val="tx1"/>
                          </a:solidFill>
                          <a:effectLst/>
                          <a:latin typeface="Arial" pitchFamily="34" charset="0"/>
                          <a:cs typeface="+mj-cs"/>
                        </a:rPr>
                        <a:t>of twists or kinks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Low Flow</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400" b="1" i="0" u="none" strike="noStrike" cap="none" normalizeH="0" baseline="0" dirty="0">
                          <a:ln>
                            <a:noFill/>
                          </a:ln>
                          <a:solidFill>
                            <a:schemeClr val="tx1"/>
                          </a:solidFill>
                          <a:effectLst/>
                          <a:latin typeface="Arial" pitchFamily="34" charset="0"/>
                          <a:cs typeface="+mj-cs"/>
                        </a:rPr>
                        <a:t>6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400" b="1" i="0" u="none" strike="noStrike" cap="none" normalizeH="0" baseline="0" dirty="0">
                        <a:ln>
                          <a:noFill/>
                        </a:ln>
                        <a:solidFill>
                          <a:schemeClr val="tx1"/>
                        </a:solidFill>
                        <a:effectLst/>
                        <a:latin typeface="Arial" pitchFamily="34" charset="0"/>
                        <a:cs typeface="+mj-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400" b="1" i="0" u="none" strike="noStrike" cap="none" normalizeH="0" baseline="0" dirty="0">
                          <a:ln>
                            <a:noFill/>
                          </a:ln>
                          <a:solidFill>
                            <a:schemeClr val="tx1"/>
                          </a:solidFill>
                          <a:effectLst/>
                          <a:latin typeface="Arial" pitchFamily="34" charset="0"/>
                          <a:cs typeface="+mj-cs"/>
                        </a:rPr>
                        <a:t>75%-80% oxygen </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Tx/>
                        <a:buNone/>
                        <a:tabLst/>
                      </a:pPr>
                      <a:r>
                        <a:rPr kumimoji="0" lang="en-US" sz="2400" b="1" i="0" u="none" strike="noStrike" cap="none" normalizeH="0" baseline="0" dirty="0">
                          <a:ln>
                            <a:noFill/>
                          </a:ln>
                          <a:solidFill>
                            <a:srgbClr val="008000"/>
                          </a:solidFill>
                          <a:effectLst/>
                          <a:latin typeface="Arial" pitchFamily="34" charset="0"/>
                          <a:cs typeface="+mj-cs"/>
                        </a:rPr>
                        <a:t>Partial </a:t>
                      </a:r>
                      <a:r>
                        <a:rPr kumimoji="0" lang="en-US" sz="2400" b="1" i="0" u="none" strike="noStrike" cap="none" normalizeH="0" baseline="0" dirty="0" err="1">
                          <a:ln>
                            <a:noFill/>
                          </a:ln>
                          <a:solidFill>
                            <a:srgbClr val="008000"/>
                          </a:solidFill>
                          <a:effectLst/>
                          <a:latin typeface="Arial" pitchFamily="34" charset="0"/>
                          <a:cs typeface="+mj-cs"/>
                        </a:rPr>
                        <a:t>Rebreather</a:t>
                      </a:r>
                      <a:r>
                        <a:rPr kumimoji="0" lang="en-US" sz="2400" b="1" i="0" u="none" strike="noStrike" cap="none" normalizeH="0" baseline="0" dirty="0">
                          <a:ln>
                            <a:noFill/>
                          </a:ln>
                          <a:solidFill>
                            <a:srgbClr val="008000"/>
                          </a:solidFill>
                          <a:effectLst/>
                          <a:latin typeface="Arial" pitchFamily="34" charset="0"/>
                          <a:cs typeface="+mj-cs"/>
                        </a:rPr>
                        <a:t> Mask</a:t>
                      </a:r>
                    </a:p>
                  </a:txBody>
                  <a:tcPr vert="vert" anchor="ctr" horzOverflow="overflow"/>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143186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عنوان 3">
            <a:extLst>
              <a:ext uri="{FF2B5EF4-FFF2-40B4-BE49-F238E27FC236}">
                <a16:creationId xmlns:a16="http://schemas.microsoft.com/office/drawing/2014/main" xmlns="" id="{801D6A86-585B-4598-BE1A-A8B254772DB3}"/>
              </a:ext>
            </a:extLst>
          </p:cNvPr>
          <p:cNvSpPr>
            <a:spLocks noGrp="1"/>
          </p:cNvSpPr>
          <p:nvPr>
            <p:ph type="title"/>
          </p:nvPr>
        </p:nvSpPr>
        <p:spPr/>
        <p:txBody>
          <a:bodyPr/>
          <a:lstStyle/>
          <a:p>
            <a:pPr eaLnBrk="1" hangingPunct="1"/>
            <a:r>
              <a:rPr lang="en-US" altLang="en-US" dirty="0">
                <a:solidFill>
                  <a:srgbClr val="FF0066"/>
                </a:solidFill>
                <a:cs typeface="Tahoma" panose="020B0604030504040204" pitchFamily="34" charset="0"/>
              </a:rPr>
              <a:t>N</a:t>
            </a:r>
            <a:r>
              <a:rPr lang="en-US" altLang="en-US" b="1" dirty="0" smtClean="0">
                <a:solidFill>
                  <a:srgbClr val="FF0066"/>
                </a:solidFill>
                <a:cs typeface="Tahoma" panose="020B0604030504040204" pitchFamily="34" charset="0"/>
              </a:rPr>
              <a:t>on </a:t>
            </a:r>
            <a:r>
              <a:rPr lang="en-US" altLang="en-US" dirty="0" err="1">
                <a:solidFill>
                  <a:srgbClr val="FF0066"/>
                </a:solidFill>
                <a:cs typeface="Tahoma" panose="020B0604030504040204" pitchFamily="34" charset="0"/>
              </a:rPr>
              <a:t>R</a:t>
            </a:r>
            <a:r>
              <a:rPr lang="en-US" altLang="en-US" b="1" dirty="0" err="1" smtClean="0">
                <a:solidFill>
                  <a:srgbClr val="FF0066"/>
                </a:solidFill>
                <a:cs typeface="Tahoma" panose="020B0604030504040204" pitchFamily="34" charset="0"/>
              </a:rPr>
              <a:t>ebreather</a:t>
            </a:r>
            <a:r>
              <a:rPr lang="en-US" altLang="en-US" b="1" dirty="0" smtClean="0">
                <a:solidFill>
                  <a:srgbClr val="FF0066"/>
                </a:solidFill>
                <a:cs typeface="Tahoma" panose="020B0604030504040204" pitchFamily="34" charset="0"/>
              </a:rPr>
              <a:t> </a:t>
            </a:r>
            <a:r>
              <a:rPr lang="en-US" altLang="en-US" dirty="0">
                <a:solidFill>
                  <a:srgbClr val="FF0066"/>
                </a:solidFill>
                <a:cs typeface="Tahoma" panose="020B0604030504040204" pitchFamily="34" charset="0"/>
              </a:rPr>
              <a:t>M</a:t>
            </a:r>
            <a:r>
              <a:rPr lang="en-US" altLang="en-US" b="1" dirty="0" smtClean="0">
                <a:solidFill>
                  <a:srgbClr val="FF0066"/>
                </a:solidFill>
                <a:cs typeface="Tahoma" panose="020B0604030504040204" pitchFamily="34" charset="0"/>
              </a:rPr>
              <a:t>ask</a:t>
            </a:r>
            <a:endParaRPr lang="ar-SA" altLang="en-US" dirty="0"/>
          </a:p>
        </p:txBody>
      </p:sp>
      <p:sp>
        <p:nvSpPr>
          <p:cNvPr id="3" name="Content Placeholder 2"/>
          <p:cNvSpPr>
            <a:spLocks noGrp="1"/>
          </p:cNvSpPr>
          <p:nvPr>
            <p:ph sz="half" idx="2"/>
          </p:nvPr>
        </p:nvSpPr>
        <p:spPr>
          <a:xfrm>
            <a:off x="1115616" y="2708920"/>
            <a:ext cx="7283152" cy="3323987"/>
          </a:xfrm>
        </p:spPr>
        <p:txBody>
          <a:bodyPr/>
          <a:lstStyle/>
          <a:p>
            <a:pPr marL="342900" indent="-342900">
              <a:buFont typeface="Arial" pitchFamily="34" charset="0"/>
              <a:buChar char="•"/>
            </a:pPr>
            <a:r>
              <a:rPr lang="en-GB" dirty="0" smtClean="0"/>
              <a:t>This </a:t>
            </a:r>
            <a:r>
              <a:rPr lang="en-GB" dirty="0"/>
              <a:t>mask provides the highest concentration of oxygen (95-100%) at a flow </a:t>
            </a:r>
            <a:r>
              <a:rPr lang="en-GB" dirty="0" smtClean="0"/>
              <a:t>rate 6-15 </a:t>
            </a:r>
            <a:r>
              <a:rPr lang="en-GB" dirty="0"/>
              <a:t>L/min</a:t>
            </a:r>
            <a:r>
              <a:rPr lang="en-GB" dirty="0" smtClean="0"/>
              <a:t>.</a:t>
            </a:r>
          </a:p>
          <a:p>
            <a:r>
              <a:rPr lang="en-GB" dirty="0" smtClean="0"/>
              <a:t> </a:t>
            </a:r>
            <a:endParaRPr lang="en-GB" dirty="0"/>
          </a:p>
          <a:p>
            <a:pPr marL="342900" indent="-342900">
              <a:buFont typeface="Arial" pitchFamily="34" charset="0"/>
              <a:buChar char="•"/>
            </a:pPr>
            <a:r>
              <a:rPr lang="en-GB" dirty="0"/>
              <a:t>It is similar to the partial </a:t>
            </a:r>
            <a:r>
              <a:rPr lang="en-GB" dirty="0" err="1"/>
              <a:t>rebreather</a:t>
            </a:r>
            <a:r>
              <a:rPr lang="en-GB" dirty="0"/>
              <a:t> mask except two one-way valves prevent conservation of exhaled air. </a:t>
            </a:r>
          </a:p>
          <a:p>
            <a:pPr marL="342900" indent="-342900">
              <a:buFont typeface="Arial" pitchFamily="34" charset="0"/>
              <a:buChar char="•"/>
            </a:pPr>
            <a:endParaRPr lang="en-GB" dirty="0" smtClean="0"/>
          </a:p>
          <a:p>
            <a:pPr marL="342900" indent="-342900">
              <a:buFont typeface="Arial" pitchFamily="34" charset="0"/>
              <a:buChar char="•"/>
            </a:pPr>
            <a:r>
              <a:rPr lang="en-GB" dirty="0" smtClean="0"/>
              <a:t>The </a:t>
            </a:r>
            <a:r>
              <a:rPr lang="en-GB" dirty="0"/>
              <a:t>bag is an oxygen reservoir</a:t>
            </a:r>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32656"/>
            <a:ext cx="24384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202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عنصر نائب للمحتوى 3">
            <a:extLst>
              <a:ext uri="{FF2B5EF4-FFF2-40B4-BE49-F238E27FC236}">
                <a16:creationId xmlns:a16="http://schemas.microsoft.com/office/drawing/2014/main" xmlns="" id="{690A91AC-D664-4FA0-A4F0-66A65466CB84}"/>
              </a:ext>
            </a:extLst>
          </p:cNvPr>
          <p:cNvGraphicFramePr>
            <a:graphicFrameLocks noGrp="1"/>
          </p:cNvGraphicFramePr>
          <p:nvPr>
            <p:ph sz="quarter" idx="4294967295"/>
          </p:nvPr>
        </p:nvGraphicFramePr>
        <p:xfrm>
          <a:off x="107014" y="0"/>
          <a:ext cx="9036986" cy="6786586"/>
        </p:xfrm>
        <a:graphic>
          <a:graphicData uri="http://schemas.openxmlformats.org/drawingml/2006/table">
            <a:tbl>
              <a:tblPr rtl="1" firstRow="1" bandRow="1">
                <a:tableStyleId>{5C22544A-7EE6-4342-B048-85BDC9FD1C3A}</a:tableStyleId>
              </a:tblPr>
              <a:tblGrid>
                <a:gridCol w="2308318">
                  <a:extLst>
                    <a:ext uri="{9D8B030D-6E8A-4147-A177-3AD203B41FA5}">
                      <a16:colId xmlns:a16="http://schemas.microsoft.com/office/drawing/2014/main" xmlns="" val="20000"/>
                    </a:ext>
                  </a:extLst>
                </a:gridCol>
                <a:gridCol w="2009644">
                  <a:extLst>
                    <a:ext uri="{9D8B030D-6E8A-4147-A177-3AD203B41FA5}">
                      <a16:colId xmlns:a16="http://schemas.microsoft.com/office/drawing/2014/main" xmlns="" val="20001"/>
                    </a:ext>
                  </a:extLst>
                </a:gridCol>
                <a:gridCol w="2312818">
                  <a:extLst>
                    <a:ext uri="{9D8B030D-6E8A-4147-A177-3AD203B41FA5}">
                      <a16:colId xmlns:a16="http://schemas.microsoft.com/office/drawing/2014/main" xmlns="" val="20002"/>
                    </a:ext>
                  </a:extLst>
                </a:gridCol>
                <a:gridCol w="984784">
                  <a:extLst>
                    <a:ext uri="{9D8B030D-6E8A-4147-A177-3AD203B41FA5}">
                      <a16:colId xmlns:a16="http://schemas.microsoft.com/office/drawing/2014/main" xmlns="" val="20003"/>
                    </a:ext>
                  </a:extLst>
                </a:gridCol>
                <a:gridCol w="1421422">
                  <a:extLst>
                    <a:ext uri="{9D8B030D-6E8A-4147-A177-3AD203B41FA5}">
                      <a16:colId xmlns:a16="http://schemas.microsoft.com/office/drawing/2014/main" xmlns="" val="20004"/>
                    </a:ext>
                  </a:extLst>
                </a:gridCol>
              </a:tblGrid>
              <a:tr h="1285860">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a:ln>
                            <a:noFill/>
                          </a:ln>
                          <a:solidFill>
                            <a:schemeClr val="tx1"/>
                          </a:solidFill>
                          <a:effectLst/>
                          <a:latin typeface="Arial" pitchFamily="34" charset="0"/>
                          <a:cs typeface="+mn-cs"/>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Priority Nursing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Interventions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Amount Delivered </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F1o2</a:t>
                      </a:r>
                    </a:p>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  </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600" b="1" i="1" u="none" strike="noStrike" cap="none" normalizeH="0" baseline="0" dirty="0">
                          <a:ln>
                            <a:noFill/>
                          </a:ln>
                          <a:solidFill>
                            <a:schemeClr val="tx1"/>
                          </a:solidFill>
                          <a:effectLst/>
                          <a:latin typeface="Arial" pitchFamily="34" charset="0"/>
                          <a:cs typeface="+mn-cs"/>
                        </a:rPr>
                        <a:t>Method     </a:t>
                      </a:r>
                    </a:p>
                  </a:txBody>
                  <a:tcPr horzOverflow="overflow">
                    <a:solidFill>
                      <a:schemeClr val="bg1">
                        <a:lumMod val="95000"/>
                      </a:schemeClr>
                    </a:solidFill>
                  </a:tcPr>
                </a:tc>
                <a:extLst>
                  <a:ext uri="{0D108BD9-81ED-4DB2-BD59-A6C34878D82A}">
                    <a16:rowId xmlns:a16="http://schemas.microsoft.com/office/drawing/2014/main" xmlns="" val="10000"/>
                  </a:ext>
                </a:extLst>
              </a:tr>
              <a:tr h="537841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Impractical for long term Therapy</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mj-lt"/>
                          <a:cs typeface="+mn-cs"/>
                        </a:rPr>
                        <a:t>Malfunction can cause CO2 buildup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suffocation</a:t>
                      </a:r>
                    </a:p>
                    <a:p>
                      <a:pPr algn="l" rtl="0" eaLnBrk="1" hangingPunct="1">
                        <a:buFont typeface="Wingdings" pitchFamily="2" charset="2"/>
                        <a:buChar char="Ø"/>
                      </a:pPr>
                      <a:r>
                        <a:rPr lang="en-US" sz="2000" b="1" dirty="0">
                          <a:latin typeface="+mj-lt"/>
                          <a:cs typeface="+mn-cs"/>
                        </a:rPr>
                        <a:t>Expensive </a:t>
                      </a:r>
                    </a:p>
                    <a:p>
                      <a:pPr algn="l" rtl="0" eaLnBrk="1" hangingPunct="1">
                        <a:buFont typeface="Wingdings" pitchFamily="2" charset="2"/>
                        <a:buChar char="Ø"/>
                      </a:pPr>
                      <a:r>
                        <a:rPr lang="en-US" sz="2000" b="1" dirty="0">
                          <a:latin typeface="+mj-lt"/>
                          <a:cs typeface="+mn-cs"/>
                        </a:rPr>
                        <a:t>Feeling of suffocation </a:t>
                      </a:r>
                    </a:p>
                    <a:p>
                      <a:pPr algn="l" rtl="0" eaLnBrk="1" hangingPunct="1">
                        <a:buFont typeface="Wingdings" pitchFamily="2" charset="2"/>
                        <a:buChar char="Ø"/>
                      </a:pPr>
                      <a:r>
                        <a:rPr lang="en-US" sz="2000" b="1" dirty="0">
                          <a:latin typeface="+mj-lt"/>
                          <a:cs typeface="+mn-cs"/>
                        </a:rPr>
                        <a:t>Uncomfortable </a:t>
                      </a:r>
                    </a:p>
                    <a:p>
                      <a:pPr algn="l" rtl="0" eaLnBrk="1" hangingPunct="1">
                        <a:buFont typeface="Wingdings" pitchFamily="2" charset="2"/>
                        <a:buChar char="Ø"/>
                      </a:pPr>
                      <a:r>
                        <a:rPr lang="en-US" sz="2000" b="1" dirty="0">
                          <a:latin typeface="+mj-lt"/>
                          <a:cs typeface="+mn-cs"/>
                        </a:rPr>
                        <a:t>Costly  </a:t>
                      </a:r>
                      <a:endParaRPr lang="ar-SA" sz="2000" b="1" dirty="0">
                        <a:latin typeface="+mj-lt"/>
                        <a:cs typeface="+mn-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Delivers the highest possible oxygen concentration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defRPr/>
                      </a:pPr>
                      <a:r>
                        <a:rPr lang="en-US" sz="2000" b="1" dirty="0">
                          <a:latin typeface="+mj-lt"/>
                          <a:cs typeface="+mn-cs"/>
                        </a:rPr>
                        <a:t>Suitable for pt breathing spontaneous with sever hypoxemia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mj-lt"/>
                        <a:cs typeface="+mn-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Maintain flow rate so reservoir bag collapses only slightly during inspiration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Check that valves and rubber flaps are function properly (open during expiration )</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Monitor SaO2 with pulse </a:t>
                      </a:r>
                      <a:r>
                        <a:rPr kumimoji="0" lang="en-US" sz="2000" b="1" i="0" u="none" strike="noStrike" cap="none" normalizeH="0" baseline="0" dirty="0" err="1">
                          <a:ln>
                            <a:noFill/>
                          </a:ln>
                          <a:solidFill>
                            <a:schemeClr val="tx1"/>
                          </a:solidFill>
                          <a:effectLst/>
                          <a:latin typeface="+mj-lt"/>
                          <a:cs typeface="+mn-cs"/>
                        </a:rPr>
                        <a:t>oximeter</a:t>
                      </a:r>
                      <a:r>
                        <a:rPr kumimoji="0" lang="en-US" sz="2000" b="1" i="0" u="none" strike="noStrike" cap="none" normalizeH="0" baseline="0" dirty="0">
                          <a:ln>
                            <a:noFill/>
                          </a:ln>
                          <a:solidFill>
                            <a:schemeClr val="tx1"/>
                          </a:solidFill>
                          <a:effectLst/>
                          <a:latin typeface="+mj-lt"/>
                          <a:cs typeface="+mn-cs"/>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Low Flow</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mj-lt"/>
                          <a:cs typeface="+mn-cs"/>
                        </a:rPr>
                        <a:t>6-15 L \min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000" b="1" i="0" u="none" strike="noStrike" cap="none" normalizeH="0" baseline="0" dirty="0">
                        <a:ln>
                          <a:noFill/>
                        </a:ln>
                        <a:solidFill>
                          <a:schemeClr val="tx1"/>
                        </a:solidFill>
                        <a:effectLst/>
                        <a:latin typeface="+mj-lt"/>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mj-lt"/>
                          <a:cs typeface="+mn-cs"/>
                        </a:rPr>
                        <a:t>80%-100%</a:t>
                      </a: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400" b="1" i="0" u="none" strike="noStrike" cap="none" normalizeH="0" baseline="0" dirty="0">
                          <a:ln>
                            <a:noFill/>
                          </a:ln>
                          <a:solidFill>
                            <a:srgbClr val="008000"/>
                          </a:solidFill>
                          <a:effectLst/>
                          <a:latin typeface="+mj-lt"/>
                          <a:cs typeface="+mn-cs"/>
                        </a:rPr>
                        <a:t> Non</a:t>
                      </a:r>
                    </a:p>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err="1">
                          <a:ln>
                            <a:noFill/>
                          </a:ln>
                          <a:solidFill>
                            <a:srgbClr val="008000"/>
                          </a:solidFill>
                          <a:effectLst/>
                          <a:latin typeface="+mj-lt"/>
                          <a:cs typeface="+mn-cs"/>
                        </a:rPr>
                        <a:t>rebreather</a:t>
                      </a:r>
                      <a:r>
                        <a:rPr kumimoji="0" lang="en-US" sz="2800" b="1" i="0" u="none" strike="noStrike" cap="none" normalizeH="0" baseline="0" dirty="0">
                          <a:ln>
                            <a:noFill/>
                          </a:ln>
                          <a:solidFill>
                            <a:srgbClr val="008000"/>
                          </a:solidFill>
                          <a:effectLst/>
                          <a:latin typeface="+mj-lt"/>
                          <a:cs typeface="+mn-cs"/>
                        </a:rPr>
                        <a:t> MASK</a:t>
                      </a:r>
                    </a:p>
                  </a:txBody>
                  <a:tcPr vert="vert" anchor="ctr" horzOverflow="overflow"/>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93412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1520" y="260648"/>
            <a:ext cx="8618865" cy="6048671"/>
          </a:xfrm>
        </p:spPr>
      </p:pic>
    </p:spTree>
    <p:extLst>
      <p:ext uri="{BB962C8B-B14F-4D97-AF65-F5344CB8AC3E}">
        <p14:creationId xmlns:p14="http://schemas.microsoft.com/office/powerpoint/2010/main" val="3002157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عنوان 1">
            <a:extLst>
              <a:ext uri="{FF2B5EF4-FFF2-40B4-BE49-F238E27FC236}">
                <a16:creationId xmlns:a16="http://schemas.microsoft.com/office/drawing/2014/main" xmlns="" id="{0164D41F-6A11-4578-9CD0-B8E039389C09}"/>
              </a:ext>
            </a:extLst>
          </p:cNvPr>
          <p:cNvSpPr>
            <a:spLocks noGrp="1"/>
          </p:cNvSpPr>
          <p:nvPr>
            <p:ph type="title" idx="4294967295"/>
          </p:nvPr>
        </p:nvSpPr>
        <p:spPr>
          <a:xfrm>
            <a:off x="0" y="404813"/>
            <a:ext cx="9144000" cy="677108"/>
          </a:xfrm>
        </p:spPr>
        <p:txBody>
          <a:bodyPr/>
          <a:lstStyle/>
          <a:p>
            <a:pPr marL="0" indent="0" algn="ctr" eaLnBrk="1" hangingPunct="1">
              <a:buNone/>
            </a:pPr>
            <a:r>
              <a:rPr lang="en-US" altLang="en-US" sz="4400" b="1" dirty="0" smtClean="0">
                <a:solidFill>
                  <a:srgbClr val="FFFF00"/>
                </a:solidFill>
                <a:effectLst/>
                <a:latin typeface="Times New Roman" pitchFamily="18" charset="0"/>
                <a:cs typeface="Times New Roman" pitchFamily="18" charset="0"/>
              </a:rPr>
              <a:t>Definition of O2 </a:t>
            </a:r>
            <a:r>
              <a:rPr lang="en-US" altLang="en-US" sz="4400" b="1" dirty="0">
                <a:solidFill>
                  <a:srgbClr val="FFFF00"/>
                </a:solidFill>
                <a:effectLst/>
                <a:latin typeface="Times New Roman" pitchFamily="18" charset="0"/>
                <a:cs typeface="Times New Roman" pitchFamily="18" charset="0"/>
              </a:rPr>
              <a:t>therapy</a:t>
            </a:r>
            <a:endParaRPr lang="ar-SA" altLang="en-US" sz="4400" b="1" dirty="0">
              <a:solidFill>
                <a:srgbClr val="FFFF00"/>
              </a:solidFill>
              <a:effectLst/>
              <a:latin typeface="Times New Roman" pitchFamily="18" charset="0"/>
              <a:cs typeface="Times New Roman" pitchFamily="18" charset="0"/>
            </a:endParaRPr>
          </a:p>
        </p:txBody>
      </p:sp>
      <p:sp>
        <p:nvSpPr>
          <p:cNvPr id="3" name="عنصر نائب للمحتوى 2">
            <a:extLst>
              <a:ext uri="{FF2B5EF4-FFF2-40B4-BE49-F238E27FC236}">
                <a16:creationId xmlns:a16="http://schemas.microsoft.com/office/drawing/2014/main" xmlns="" id="{E987C84B-3C74-49DA-A13A-B937C9E28980}"/>
              </a:ext>
            </a:extLst>
          </p:cNvPr>
          <p:cNvSpPr>
            <a:spLocks noGrp="1"/>
          </p:cNvSpPr>
          <p:nvPr>
            <p:ph sz="quarter" idx="4294967295"/>
          </p:nvPr>
        </p:nvSpPr>
        <p:spPr>
          <a:xfrm>
            <a:off x="467544" y="1773238"/>
            <a:ext cx="8208912" cy="2592387"/>
          </a:xfrm>
        </p:spPr>
        <p:txBody>
          <a:bodyPr rtlCol="0">
            <a:normAutofit/>
          </a:bodyPr>
          <a:lstStyle/>
          <a:p>
            <a:pPr marL="45720" indent="0" algn="ctr" rtl="0" eaLnBrk="1" fontAlgn="auto" hangingPunct="1">
              <a:lnSpc>
                <a:spcPct val="150000"/>
              </a:lnSpc>
              <a:spcAft>
                <a:spcPts val="0"/>
              </a:spcAft>
              <a:buNone/>
              <a:defRPr/>
            </a:pPr>
            <a:r>
              <a:rPr lang="en-US" sz="2400" dirty="0">
                <a:solidFill>
                  <a:srgbClr val="00B050"/>
                </a:solidFill>
                <a:latin typeface="Times New Roman" pitchFamily="18" charset="0"/>
                <a:cs typeface="Times New Roman" pitchFamily="18" charset="0"/>
              </a:rPr>
              <a:t>Oxygen therapy </a:t>
            </a:r>
            <a:r>
              <a:rPr lang="en-US" sz="2400" dirty="0">
                <a:solidFill>
                  <a:schemeClr val="tx1">
                    <a:lumMod val="75000"/>
                    <a:lumOff val="25000"/>
                  </a:schemeClr>
                </a:solidFill>
                <a:latin typeface="Times New Roman" pitchFamily="18" charset="0"/>
                <a:cs typeface="Times New Roman" pitchFamily="18" charset="0"/>
              </a:rPr>
              <a:t>is the administration of </a:t>
            </a:r>
            <a:r>
              <a:rPr lang="en-US" sz="2400" dirty="0">
                <a:solidFill>
                  <a:srgbClr val="00B050"/>
                </a:solidFill>
                <a:latin typeface="Times New Roman" pitchFamily="18" charset="0"/>
                <a:cs typeface="Times New Roman" pitchFamily="18" charset="0"/>
              </a:rPr>
              <a:t>oxygen </a:t>
            </a:r>
            <a:r>
              <a:rPr lang="en-US" sz="2400" dirty="0">
                <a:solidFill>
                  <a:schemeClr val="tx1">
                    <a:lumMod val="75000"/>
                    <a:lumOff val="25000"/>
                  </a:schemeClr>
                </a:solidFill>
                <a:latin typeface="Times New Roman" pitchFamily="18" charset="0"/>
                <a:cs typeface="Times New Roman" pitchFamily="18" charset="0"/>
              </a:rPr>
              <a:t>at a concentration of pressure greater than that found in the environmental </a:t>
            </a:r>
            <a:r>
              <a:rPr lang="en-US" sz="2400" dirty="0" smtClean="0">
                <a:solidFill>
                  <a:schemeClr val="tx1">
                    <a:lumMod val="75000"/>
                    <a:lumOff val="25000"/>
                  </a:schemeClr>
                </a:solidFill>
                <a:latin typeface="Times New Roman" pitchFamily="18" charset="0"/>
                <a:cs typeface="Times New Roman" pitchFamily="18" charset="0"/>
              </a:rPr>
              <a:t>atmosphere.</a:t>
            </a:r>
            <a:endParaRPr lang="en-US" sz="2400" dirty="0">
              <a:solidFill>
                <a:schemeClr val="tx1">
                  <a:lumMod val="75000"/>
                  <a:lumOff val="25000"/>
                </a:schemeClr>
              </a:solidFill>
              <a:latin typeface="Times New Roman" pitchFamily="18" charset="0"/>
              <a:cs typeface="Times New Roman" pitchFamily="18" charset="0"/>
            </a:endParaRPr>
          </a:p>
          <a:p>
            <a:pPr algn="ctr" rtl="0" eaLnBrk="1" fontAlgn="auto" hangingPunct="1">
              <a:lnSpc>
                <a:spcPct val="150000"/>
              </a:lnSpc>
              <a:spcAft>
                <a:spcPts val="0"/>
              </a:spcAft>
              <a:buFont typeface="Wingdings" panose="05000000000000000000" pitchFamily="2" charset="2"/>
              <a:buNone/>
              <a:defRPr/>
            </a:pPr>
            <a:endParaRPr lang="en-US" dirty="0">
              <a:solidFill>
                <a:schemeClr val="tx1">
                  <a:lumMod val="75000"/>
                  <a:lumOff val="25000"/>
                </a:schemeClr>
              </a:solidFill>
              <a:cs typeface="Times New Roman" pitchFamily="18" charset="0"/>
            </a:endParaRPr>
          </a:p>
          <a:p>
            <a:pPr algn="ctr" eaLnBrk="1" fontAlgn="auto" hangingPunct="1">
              <a:lnSpc>
                <a:spcPct val="150000"/>
              </a:lnSpc>
              <a:spcAft>
                <a:spcPts val="0"/>
              </a:spcAft>
              <a:buFont typeface="Wingdings 3" charset="2"/>
              <a:buChar char=""/>
              <a:defRPr/>
            </a:pPr>
            <a:endParaRPr lang="ar-SA" dirty="0">
              <a:solidFill>
                <a:schemeClr val="tx1">
                  <a:lumMod val="75000"/>
                  <a:lumOff val="25000"/>
                </a:schemeClr>
              </a:solidFill>
            </a:endParaRPr>
          </a:p>
          <a:p>
            <a:pPr marL="45720" indent="0" algn="ctr" rtl="0" eaLnBrk="1" fontAlgn="auto" hangingPunct="1">
              <a:lnSpc>
                <a:spcPct val="150000"/>
              </a:lnSpc>
              <a:spcAft>
                <a:spcPts val="0"/>
              </a:spcAft>
              <a:buNone/>
              <a:defRPr/>
            </a:pPr>
            <a:endParaRPr lang="en-US" dirty="0">
              <a:solidFill>
                <a:schemeClr val="tx1">
                  <a:lumMod val="75000"/>
                  <a:lumOff val="25000"/>
                </a:schemeClr>
              </a:solidFill>
            </a:endParaRPr>
          </a:p>
          <a:p>
            <a:pPr algn="ctr" rtl="0" eaLnBrk="1" fontAlgn="auto" hangingPunct="1">
              <a:lnSpc>
                <a:spcPct val="150000"/>
              </a:lnSpc>
              <a:spcAft>
                <a:spcPts val="0"/>
              </a:spcAft>
              <a:buFont typeface="Wingdings" panose="05000000000000000000" pitchFamily="2" charset="2"/>
              <a:buChar char="v"/>
              <a:defRPr/>
            </a:pPr>
            <a:endParaRPr lang="ar-SA" dirty="0">
              <a:solidFill>
                <a:schemeClr val="tx1">
                  <a:lumMod val="75000"/>
                  <a:lumOff val="25000"/>
                </a:schemeClr>
              </a:solidFill>
            </a:endParaRPr>
          </a:p>
        </p:txBody>
      </p:sp>
    </p:spTree>
    <p:extLst>
      <p:ext uri="{BB962C8B-B14F-4D97-AF65-F5344CB8AC3E}">
        <p14:creationId xmlns:p14="http://schemas.microsoft.com/office/powerpoint/2010/main" val="14672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عنوان 3">
            <a:extLst>
              <a:ext uri="{FF2B5EF4-FFF2-40B4-BE49-F238E27FC236}">
                <a16:creationId xmlns:a16="http://schemas.microsoft.com/office/drawing/2014/main" xmlns="" id="{1CE88542-63A6-4930-ACA6-7112B1CC37E2}"/>
              </a:ext>
            </a:extLst>
          </p:cNvPr>
          <p:cNvSpPr>
            <a:spLocks noGrp="1"/>
          </p:cNvSpPr>
          <p:nvPr>
            <p:ph type="title"/>
          </p:nvPr>
        </p:nvSpPr>
        <p:spPr>
          <a:xfrm>
            <a:off x="913131" y="1225550"/>
            <a:ext cx="5603086" cy="677108"/>
          </a:xfrm>
        </p:spPr>
        <p:txBody>
          <a:bodyPr/>
          <a:lstStyle/>
          <a:p>
            <a:pPr algn="ctr" eaLnBrk="1" hangingPunct="1"/>
            <a:r>
              <a:rPr lang="en-US" altLang="en-US" sz="4400" dirty="0" err="1">
                <a:solidFill>
                  <a:srgbClr val="FF3399"/>
                </a:solidFill>
                <a:latin typeface="Times New Roman" pitchFamily="18" charset="0"/>
                <a:cs typeface="Times New Roman" pitchFamily="18" charset="0"/>
              </a:rPr>
              <a:t>Venturi</a:t>
            </a:r>
            <a:r>
              <a:rPr lang="en-US" altLang="en-US" sz="4400" dirty="0">
                <a:solidFill>
                  <a:srgbClr val="FF3399"/>
                </a:solidFill>
                <a:latin typeface="Times New Roman" pitchFamily="18" charset="0"/>
                <a:cs typeface="Times New Roman" pitchFamily="18" charset="0"/>
              </a:rPr>
              <a:t> mask </a:t>
            </a:r>
            <a:endParaRPr lang="ar-SA" altLang="en-US" sz="4400" dirty="0">
              <a:solidFill>
                <a:srgbClr val="FF3399"/>
              </a:solidFill>
              <a:latin typeface="Times New Roman" pitchFamily="18" charset="0"/>
              <a:cs typeface="Times New Roman" pitchFamily="18" charset="0"/>
            </a:endParaRPr>
          </a:p>
        </p:txBody>
      </p:sp>
      <p:pic>
        <p:nvPicPr>
          <p:cNvPr id="46084" name="Picture 11" descr="F60044">
            <a:extLst>
              <a:ext uri="{FF2B5EF4-FFF2-40B4-BE49-F238E27FC236}">
                <a16:creationId xmlns:a16="http://schemas.microsoft.com/office/drawing/2014/main" xmlns="" id="{C4C2AD82-D77B-41FE-A139-E150139AE4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6516216" y="476672"/>
            <a:ext cx="1905000" cy="1905000"/>
          </a:xfrm>
          <a:noFill/>
          <a:ln>
            <a:solidFill>
              <a:schemeClr val="tx1"/>
            </a:solidFill>
          </a:ln>
        </p:spPr>
      </p:pic>
      <p:sp>
        <p:nvSpPr>
          <p:cNvPr id="46083" name="عنصر نائب للنص 4">
            <a:extLst>
              <a:ext uri="{FF2B5EF4-FFF2-40B4-BE49-F238E27FC236}">
                <a16:creationId xmlns:a16="http://schemas.microsoft.com/office/drawing/2014/main" xmlns="" id="{7F06C2F7-A77B-42AE-B3C0-AB69C15617E4}"/>
              </a:ext>
            </a:extLst>
          </p:cNvPr>
          <p:cNvSpPr>
            <a:spLocks noGrp="1"/>
          </p:cNvSpPr>
          <p:nvPr>
            <p:ph sz="half" idx="3"/>
          </p:nvPr>
        </p:nvSpPr>
        <p:spPr>
          <a:xfrm>
            <a:off x="1043608" y="2924944"/>
            <a:ext cx="7643192" cy="1846659"/>
          </a:xfrm>
        </p:spPr>
        <p:txBody>
          <a:bodyPr/>
          <a:lstStyle/>
          <a:p>
            <a:pPr marL="342900" indent="-342900" algn="l" rtl="0" eaLnBrk="1" hangingPunct="1">
              <a:buFont typeface="Wingdings" pitchFamily="2" charset="2"/>
              <a:buChar char="Ø"/>
              <a:tabLst>
                <a:tab pos="5273675" algn="r"/>
              </a:tabLst>
            </a:pPr>
            <a:r>
              <a:rPr lang="en-US" altLang="en-US" b="0" dirty="0" smtClean="0">
                <a:solidFill>
                  <a:schemeClr val="tx1"/>
                </a:solidFill>
                <a:latin typeface="Times New Roman" pitchFamily="18" charset="0"/>
                <a:cs typeface="Times New Roman" pitchFamily="18" charset="0"/>
              </a:rPr>
              <a:t>It </a:t>
            </a:r>
            <a:r>
              <a:rPr lang="en-US" altLang="en-US" b="0" dirty="0">
                <a:solidFill>
                  <a:schemeClr val="tx1"/>
                </a:solidFill>
                <a:latin typeface="Times New Roman" pitchFamily="18" charset="0"/>
                <a:cs typeface="Times New Roman" pitchFamily="18" charset="0"/>
              </a:rPr>
              <a:t>is high flow concentration of oxygen. </a:t>
            </a:r>
            <a:endParaRPr lang="en-US" altLang="en-US" b="0" dirty="0" smtClean="0">
              <a:solidFill>
                <a:schemeClr val="tx1"/>
              </a:solidFill>
              <a:latin typeface="Times New Roman" pitchFamily="18" charset="0"/>
              <a:cs typeface="Times New Roman" pitchFamily="18" charset="0"/>
            </a:endParaRPr>
          </a:p>
          <a:p>
            <a:pPr marL="342900" indent="-342900" algn="l" rtl="0" eaLnBrk="1" hangingPunct="1">
              <a:buFont typeface="Wingdings" pitchFamily="2" charset="2"/>
              <a:buChar char="Ø"/>
              <a:tabLst>
                <a:tab pos="5273675" algn="r"/>
              </a:tabLst>
            </a:pPr>
            <a:endParaRPr lang="en-US" altLang="en-US" b="0" dirty="0">
              <a:solidFill>
                <a:schemeClr val="tx1"/>
              </a:solidFill>
              <a:latin typeface="Times New Roman" pitchFamily="18" charset="0"/>
              <a:cs typeface="Times New Roman" pitchFamily="18" charset="0"/>
            </a:endParaRPr>
          </a:p>
          <a:p>
            <a:pPr algn="l" rtl="0" eaLnBrk="1" hangingPunct="1">
              <a:buFont typeface="Wingdings" panose="05000000000000000000" pitchFamily="2" charset="2"/>
              <a:buChar char="Ø"/>
              <a:tabLst>
                <a:tab pos="5273675" algn="r"/>
              </a:tabLst>
            </a:pPr>
            <a:r>
              <a:rPr lang="en-US" altLang="en-US" b="0" dirty="0">
                <a:solidFill>
                  <a:schemeClr val="tx1"/>
                </a:solidFill>
                <a:latin typeface="Times New Roman" pitchFamily="18" charset="0"/>
                <a:cs typeface="Times New Roman" pitchFamily="18" charset="0"/>
              </a:rPr>
              <a:t>Oxygen from 40 - 50% </a:t>
            </a:r>
          </a:p>
          <a:p>
            <a:pPr algn="l" rtl="0" eaLnBrk="1" hangingPunct="1">
              <a:buFont typeface="Wingdings" panose="05000000000000000000" pitchFamily="2" charset="2"/>
              <a:buChar char="Ø"/>
              <a:tabLst>
                <a:tab pos="5273675" algn="r"/>
              </a:tabLst>
            </a:pPr>
            <a:endParaRPr lang="en-US" altLang="en-US" b="0" dirty="0" smtClean="0">
              <a:solidFill>
                <a:schemeClr val="tx1"/>
              </a:solidFill>
              <a:latin typeface="Times New Roman" pitchFamily="18" charset="0"/>
              <a:cs typeface="Times New Roman" pitchFamily="18" charset="0"/>
            </a:endParaRPr>
          </a:p>
          <a:p>
            <a:pPr algn="l" rtl="0" eaLnBrk="1" hangingPunct="1">
              <a:buFont typeface="Wingdings" panose="05000000000000000000" pitchFamily="2" charset="2"/>
              <a:buChar char="Ø"/>
              <a:tabLst>
                <a:tab pos="5273675" algn="r"/>
              </a:tabLst>
            </a:pPr>
            <a:r>
              <a:rPr lang="en-US" altLang="en-US" b="0" dirty="0" smtClean="0">
                <a:solidFill>
                  <a:schemeClr val="tx1"/>
                </a:solidFill>
                <a:latin typeface="Times New Roman" pitchFamily="18" charset="0"/>
                <a:cs typeface="Times New Roman" pitchFamily="18" charset="0"/>
              </a:rPr>
              <a:t>At </a:t>
            </a:r>
            <a:r>
              <a:rPr lang="en-US" altLang="en-US" b="0" dirty="0">
                <a:solidFill>
                  <a:schemeClr val="tx1"/>
                </a:solidFill>
                <a:latin typeface="Times New Roman" pitchFamily="18" charset="0"/>
                <a:cs typeface="Times New Roman" pitchFamily="18" charset="0"/>
              </a:rPr>
              <a:t>liters flow of 4 to 15 L/min.</a:t>
            </a:r>
          </a:p>
        </p:txBody>
      </p:sp>
    </p:spTree>
    <p:extLst>
      <p:ext uri="{BB962C8B-B14F-4D97-AF65-F5344CB8AC3E}">
        <p14:creationId xmlns:p14="http://schemas.microsoft.com/office/powerpoint/2010/main" val="1731610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0430" y="620688"/>
            <a:ext cx="7619310" cy="689932"/>
          </a:xfrm>
          <a:prstGeom prst="rect">
            <a:avLst/>
          </a:prstGeom>
        </p:spPr>
        <p:txBody>
          <a:bodyPr vert="horz" wrap="square" lIns="0" tIns="12700" rIns="0" bIns="0" rtlCol="0">
            <a:spAutoFit/>
          </a:bodyPr>
          <a:lstStyle/>
          <a:p>
            <a:pPr marL="12700" algn="ctr">
              <a:lnSpc>
                <a:spcPct val="100000"/>
              </a:lnSpc>
              <a:spcBef>
                <a:spcPts val="100"/>
              </a:spcBef>
            </a:pPr>
            <a:r>
              <a:rPr sz="4400" b="1" spc="-5" dirty="0">
                <a:solidFill>
                  <a:srgbClr val="FF3399"/>
                </a:solidFill>
              </a:rPr>
              <a:t>Venturi</a:t>
            </a:r>
            <a:r>
              <a:rPr sz="4400" b="1" spc="-105" dirty="0">
                <a:solidFill>
                  <a:srgbClr val="FF3399"/>
                </a:solidFill>
              </a:rPr>
              <a:t> </a:t>
            </a:r>
            <a:r>
              <a:rPr sz="4400" b="1" dirty="0">
                <a:solidFill>
                  <a:srgbClr val="FF3399"/>
                </a:solidFill>
              </a:rPr>
              <a:t>mask</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645"/>
              </a:lnSpc>
            </a:pPr>
            <a:r>
              <a:rPr spc="-5" dirty="0"/>
              <a:t>By </a:t>
            </a:r>
            <a:r>
              <a:rPr dirty="0"/>
              <a:t>Dr. </a:t>
            </a:r>
            <a:r>
              <a:rPr spc="-5" dirty="0"/>
              <a:t>Fekri Eltahir</a:t>
            </a:r>
            <a:r>
              <a:rPr spc="-20" dirty="0"/>
              <a:t> </a:t>
            </a:r>
            <a:r>
              <a:rPr spc="-5" dirty="0"/>
              <a:t>Abdalla</a:t>
            </a:r>
          </a:p>
        </p:txBody>
      </p:sp>
      <p:sp>
        <p:nvSpPr>
          <p:cNvPr id="4" name="object 4"/>
          <p:cNvSpPr/>
          <p:nvPr/>
        </p:nvSpPr>
        <p:spPr>
          <a:xfrm>
            <a:off x="900430" y="1916832"/>
            <a:ext cx="3594376" cy="256506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154929" y="1669755"/>
            <a:ext cx="3533139" cy="397129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709433" y="4869160"/>
            <a:ext cx="3976370" cy="154813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232522105"/>
      </p:ext>
    </p:extLst>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9592" y="620688"/>
            <a:ext cx="7259270" cy="689932"/>
          </a:xfrm>
          <a:prstGeom prst="rect">
            <a:avLst/>
          </a:prstGeom>
        </p:spPr>
        <p:txBody>
          <a:bodyPr vert="horz" wrap="square" lIns="0" tIns="12700" rIns="0" bIns="0" rtlCol="0">
            <a:spAutoFit/>
          </a:bodyPr>
          <a:lstStyle/>
          <a:p>
            <a:pPr marL="0" indent="0" algn="ctr">
              <a:lnSpc>
                <a:spcPct val="100000"/>
              </a:lnSpc>
              <a:spcBef>
                <a:spcPts val="100"/>
              </a:spcBef>
              <a:buNone/>
            </a:pPr>
            <a:r>
              <a:rPr sz="4400" spc="-5" dirty="0">
                <a:solidFill>
                  <a:srgbClr val="FFC000"/>
                </a:solidFill>
                <a:effectLst/>
                <a:latin typeface="Times New Roman" pitchFamily="18" charset="0"/>
                <a:cs typeface="Times New Roman" pitchFamily="18" charset="0"/>
              </a:rPr>
              <a:t>Venturi</a:t>
            </a:r>
            <a:r>
              <a:rPr sz="4400" spc="-105" dirty="0">
                <a:solidFill>
                  <a:srgbClr val="FFC000"/>
                </a:solidFill>
                <a:effectLst/>
                <a:latin typeface="Times New Roman" pitchFamily="18" charset="0"/>
                <a:cs typeface="Times New Roman" pitchFamily="18" charset="0"/>
              </a:rPr>
              <a:t> </a:t>
            </a:r>
            <a:r>
              <a:rPr sz="4400" dirty="0">
                <a:solidFill>
                  <a:srgbClr val="FFC000"/>
                </a:solidFill>
                <a:effectLst/>
                <a:latin typeface="Times New Roman" pitchFamily="18" charset="0"/>
                <a:cs typeface="Times New Roman" pitchFamily="18" charset="0"/>
              </a:rPr>
              <a:t>mask</a:t>
            </a:r>
          </a:p>
        </p:txBody>
      </p:sp>
      <p:sp>
        <p:nvSpPr>
          <p:cNvPr id="4" name="object 4"/>
          <p:cNvSpPr/>
          <p:nvPr/>
        </p:nvSpPr>
        <p:spPr>
          <a:xfrm>
            <a:off x="539552" y="4761229"/>
            <a:ext cx="7748024" cy="148717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395536" y="1827050"/>
            <a:ext cx="8387080" cy="24841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963838491"/>
      </p:ext>
    </p:extLst>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007110" y="542686"/>
          <a:ext cx="7085328" cy="4987921"/>
        </p:xfrm>
        <a:graphic>
          <a:graphicData uri="http://schemas.openxmlformats.org/drawingml/2006/table">
            <a:tbl>
              <a:tblPr firstRow="1" bandRow="1">
                <a:tableStyleId>{2D5ABB26-0587-4C30-8999-92F81FD0307C}</a:tableStyleId>
              </a:tblPr>
              <a:tblGrid>
                <a:gridCol w="1772920"/>
                <a:gridCol w="3348354"/>
                <a:gridCol w="1964054"/>
              </a:tblGrid>
              <a:tr h="589354">
                <a:tc>
                  <a:txBody>
                    <a:bodyPr/>
                    <a:lstStyle/>
                    <a:p>
                      <a:pPr>
                        <a:lnSpc>
                          <a:spcPct val="100000"/>
                        </a:lnSpc>
                      </a:pPr>
                      <a:endParaRPr sz="3100" dirty="0">
                        <a:latin typeface="Times New Roman"/>
                        <a:cs typeface="Times New Roman"/>
                      </a:endParaRPr>
                    </a:p>
                  </a:txBody>
                  <a:tcPr marL="0" marR="0" marT="0" marB="0"/>
                </a:tc>
                <a:tc>
                  <a:txBody>
                    <a:bodyPr/>
                    <a:lstStyle/>
                    <a:p>
                      <a:pPr marL="316230">
                        <a:lnSpc>
                          <a:spcPts val="3535"/>
                        </a:lnSpc>
                      </a:pPr>
                      <a:r>
                        <a:rPr sz="3200" b="1" u="heavy" spc="-5" dirty="0">
                          <a:solidFill>
                            <a:srgbClr val="CC0000"/>
                          </a:solidFill>
                          <a:uFill>
                            <a:solidFill>
                              <a:srgbClr val="CC0000"/>
                            </a:solidFill>
                          </a:uFill>
                          <a:latin typeface="Arial"/>
                          <a:cs typeface="Arial"/>
                        </a:rPr>
                        <a:t>Venturi</a:t>
                      </a:r>
                      <a:r>
                        <a:rPr sz="3200" b="1" u="heavy" spc="-30" dirty="0">
                          <a:solidFill>
                            <a:srgbClr val="CC0000"/>
                          </a:solidFill>
                          <a:uFill>
                            <a:solidFill>
                              <a:srgbClr val="CC0000"/>
                            </a:solidFill>
                          </a:uFill>
                          <a:latin typeface="Arial"/>
                          <a:cs typeface="Arial"/>
                        </a:rPr>
                        <a:t> </a:t>
                      </a:r>
                      <a:r>
                        <a:rPr sz="3200" b="1" u="heavy" spc="5" dirty="0">
                          <a:solidFill>
                            <a:srgbClr val="CC0000"/>
                          </a:solidFill>
                          <a:uFill>
                            <a:solidFill>
                              <a:srgbClr val="CC0000"/>
                            </a:solidFill>
                          </a:uFill>
                          <a:latin typeface="Arial"/>
                          <a:cs typeface="Arial"/>
                        </a:rPr>
                        <a:t>valve</a:t>
                      </a:r>
                      <a:r>
                        <a:rPr sz="3200" u="heavy" dirty="0">
                          <a:solidFill>
                            <a:srgbClr val="CC0000"/>
                          </a:solidFill>
                          <a:uFill>
                            <a:solidFill>
                              <a:srgbClr val="CC0000"/>
                            </a:solidFill>
                          </a:uFill>
                          <a:latin typeface="Times New Roman"/>
                          <a:cs typeface="Times New Roman"/>
                        </a:rPr>
                        <a:t> </a:t>
                      </a:r>
                      <a:r>
                        <a:rPr sz="3200" u="heavy" spc="65" dirty="0">
                          <a:solidFill>
                            <a:srgbClr val="CC0000"/>
                          </a:solidFill>
                          <a:uFill>
                            <a:solidFill>
                              <a:srgbClr val="CC0000"/>
                            </a:solidFill>
                          </a:uFill>
                          <a:latin typeface="Times New Roman"/>
                          <a:cs typeface="Times New Roman"/>
                        </a:rPr>
                        <a:t> </a:t>
                      </a:r>
                      <a:endParaRPr sz="3200" dirty="0">
                        <a:latin typeface="Times New Roman"/>
                        <a:cs typeface="Times New Roman"/>
                      </a:endParaRPr>
                    </a:p>
                  </a:txBody>
                  <a:tcPr marL="0" marR="0" marT="0" marB="0"/>
                </a:tc>
                <a:tc>
                  <a:txBody>
                    <a:bodyPr/>
                    <a:lstStyle/>
                    <a:p>
                      <a:pPr>
                        <a:lnSpc>
                          <a:spcPct val="100000"/>
                        </a:lnSpc>
                      </a:pPr>
                      <a:endParaRPr sz="3100">
                        <a:latin typeface="Times New Roman"/>
                        <a:cs typeface="Times New Roman"/>
                      </a:endParaRPr>
                    </a:p>
                  </a:txBody>
                  <a:tcPr marL="0" marR="0" marT="0" marB="0"/>
                </a:tc>
              </a:tr>
              <a:tr h="675580">
                <a:tc>
                  <a:txBody>
                    <a:bodyPr/>
                    <a:lstStyle/>
                    <a:p>
                      <a:pPr marR="326390" algn="ctr">
                        <a:lnSpc>
                          <a:spcPct val="100000"/>
                        </a:lnSpc>
                        <a:spcBef>
                          <a:spcPts val="785"/>
                        </a:spcBef>
                      </a:pPr>
                      <a:r>
                        <a:rPr sz="2800" b="1" spc="-10" dirty="0">
                          <a:latin typeface="Arial"/>
                          <a:cs typeface="Arial"/>
                        </a:rPr>
                        <a:t>Color</a:t>
                      </a:r>
                      <a:endParaRPr sz="2800">
                        <a:latin typeface="Arial"/>
                        <a:cs typeface="Arial"/>
                      </a:endParaRPr>
                    </a:p>
                  </a:txBody>
                  <a:tcPr marL="0" marR="0" marT="99695" marB="0"/>
                </a:tc>
                <a:tc>
                  <a:txBody>
                    <a:bodyPr/>
                    <a:lstStyle/>
                    <a:p>
                      <a:pPr marL="92710" algn="ctr">
                        <a:lnSpc>
                          <a:spcPct val="100000"/>
                        </a:lnSpc>
                        <a:spcBef>
                          <a:spcPts val="785"/>
                        </a:spcBef>
                      </a:pPr>
                      <a:r>
                        <a:rPr sz="2800" b="1" spc="-5" dirty="0">
                          <a:latin typeface="Arial"/>
                          <a:cs typeface="Arial"/>
                        </a:rPr>
                        <a:t>FiO2</a:t>
                      </a:r>
                      <a:endParaRPr sz="2800">
                        <a:latin typeface="Arial"/>
                        <a:cs typeface="Arial"/>
                      </a:endParaRPr>
                    </a:p>
                  </a:txBody>
                  <a:tcPr marL="0" marR="0" marT="99695" marB="0"/>
                </a:tc>
                <a:tc>
                  <a:txBody>
                    <a:bodyPr/>
                    <a:lstStyle/>
                    <a:p>
                      <a:pPr marR="53340" algn="r">
                        <a:lnSpc>
                          <a:spcPct val="100000"/>
                        </a:lnSpc>
                        <a:spcBef>
                          <a:spcPts val="785"/>
                        </a:spcBef>
                      </a:pPr>
                      <a:r>
                        <a:rPr sz="2800" b="1" spc="-5" dirty="0">
                          <a:latin typeface="Arial"/>
                          <a:cs typeface="Arial"/>
                        </a:rPr>
                        <a:t>O2</a:t>
                      </a:r>
                      <a:r>
                        <a:rPr sz="2800" b="1" spc="-90" dirty="0">
                          <a:latin typeface="Arial"/>
                          <a:cs typeface="Arial"/>
                        </a:rPr>
                        <a:t> </a:t>
                      </a:r>
                      <a:r>
                        <a:rPr sz="2800" b="1" spc="-10" dirty="0">
                          <a:latin typeface="Arial"/>
                          <a:cs typeface="Arial"/>
                        </a:rPr>
                        <a:t>Flow</a:t>
                      </a:r>
                      <a:endParaRPr sz="2800">
                        <a:latin typeface="Arial"/>
                        <a:cs typeface="Arial"/>
                      </a:endParaRPr>
                    </a:p>
                  </a:txBody>
                  <a:tcPr marL="0" marR="0" marT="99695" marB="0"/>
                </a:tc>
              </a:tr>
              <a:tr h="676577">
                <a:tc>
                  <a:txBody>
                    <a:bodyPr/>
                    <a:lstStyle/>
                    <a:p>
                      <a:pPr marR="273685" algn="ctr">
                        <a:lnSpc>
                          <a:spcPct val="100000"/>
                        </a:lnSpc>
                        <a:spcBef>
                          <a:spcPts val="835"/>
                        </a:spcBef>
                      </a:pPr>
                      <a:r>
                        <a:rPr sz="3200" b="1" spc="-5" dirty="0">
                          <a:solidFill>
                            <a:srgbClr val="6600FF"/>
                          </a:solidFill>
                          <a:latin typeface="Arial"/>
                          <a:cs typeface="Arial"/>
                        </a:rPr>
                        <a:t>Blue</a:t>
                      </a:r>
                      <a:endParaRPr sz="3200">
                        <a:latin typeface="Arial"/>
                        <a:cs typeface="Arial"/>
                      </a:endParaRPr>
                    </a:p>
                  </a:txBody>
                  <a:tcPr marL="0" marR="0" marT="106045" marB="0"/>
                </a:tc>
                <a:tc>
                  <a:txBody>
                    <a:bodyPr/>
                    <a:lstStyle/>
                    <a:p>
                      <a:pPr marL="93345" algn="ctr">
                        <a:lnSpc>
                          <a:spcPct val="100000"/>
                        </a:lnSpc>
                        <a:spcBef>
                          <a:spcPts val="835"/>
                        </a:spcBef>
                      </a:pPr>
                      <a:r>
                        <a:rPr sz="3200" b="1" dirty="0">
                          <a:latin typeface="Arial"/>
                          <a:cs typeface="Arial"/>
                        </a:rPr>
                        <a:t>24%</a:t>
                      </a:r>
                      <a:endParaRPr sz="3200">
                        <a:latin typeface="Arial"/>
                        <a:cs typeface="Arial"/>
                      </a:endParaRPr>
                    </a:p>
                  </a:txBody>
                  <a:tcPr marL="0" marR="0" marT="106045" marB="0"/>
                </a:tc>
                <a:tc>
                  <a:txBody>
                    <a:bodyPr/>
                    <a:lstStyle/>
                    <a:p>
                      <a:pPr marL="398145">
                        <a:lnSpc>
                          <a:spcPct val="100000"/>
                        </a:lnSpc>
                        <a:spcBef>
                          <a:spcPts val="835"/>
                        </a:spcBef>
                      </a:pPr>
                      <a:r>
                        <a:rPr sz="3200" b="1" dirty="0">
                          <a:latin typeface="Arial"/>
                          <a:cs typeface="Arial"/>
                        </a:rPr>
                        <a:t>2</a:t>
                      </a:r>
                      <a:r>
                        <a:rPr sz="3200" b="1" spc="-45" dirty="0">
                          <a:latin typeface="Arial"/>
                          <a:cs typeface="Arial"/>
                        </a:rPr>
                        <a:t> </a:t>
                      </a:r>
                      <a:r>
                        <a:rPr sz="3200" b="1" spc="-5" dirty="0">
                          <a:latin typeface="Arial"/>
                          <a:cs typeface="Arial"/>
                        </a:rPr>
                        <a:t>L/min</a:t>
                      </a:r>
                      <a:endParaRPr sz="3200">
                        <a:latin typeface="Arial"/>
                        <a:cs typeface="Arial"/>
                      </a:endParaRPr>
                    </a:p>
                  </a:txBody>
                  <a:tcPr marL="0" marR="0" marT="106045" marB="0"/>
                </a:tc>
              </a:tr>
              <a:tr h="626110">
                <a:tc>
                  <a:txBody>
                    <a:bodyPr/>
                    <a:lstStyle/>
                    <a:p>
                      <a:pPr marR="276225" algn="ctr">
                        <a:lnSpc>
                          <a:spcPct val="100000"/>
                        </a:lnSpc>
                        <a:spcBef>
                          <a:spcPts val="309"/>
                        </a:spcBef>
                      </a:pPr>
                      <a:r>
                        <a:rPr sz="3200" b="1" spc="-5" dirty="0">
                          <a:latin typeface="Arial"/>
                          <a:cs typeface="Arial"/>
                        </a:rPr>
                        <a:t>White</a:t>
                      </a:r>
                      <a:endParaRPr sz="3200">
                        <a:latin typeface="Arial"/>
                        <a:cs typeface="Arial"/>
                      </a:endParaRPr>
                    </a:p>
                  </a:txBody>
                  <a:tcPr marL="0" marR="0" marT="39369" marB="0"/>
                </a:tc>
                <a:tc>
                  <a:txBody>
                    <a:bodyPr/>
                    <a:lstStyle/>
                    <a:p>
                      <a:pPr marL="93345" algn="ctr">
                        <a:lnSpc>
                          <a:spcPct val="100000"/>
                        </a:lnSpc>
                        <a:spcBef>
                          <a:spcPts val="309"/>
                        </a:spcBef>
                      </a:pPr>
                      <a:r>
                        <a:rPr sz="3200" b="1" dirty="0">
                          <a:latin typeface="Arial"/>
                          <a:cs typeface="Arial"/>
                        </a:rPr>
                        <a:t>28%</a:t>
                      </a:r>
                      <a:endParaRPr sz="3200">
                        <a:latin typeface="Arial"/>
                        <a:cs typeface="Arial"/>
                      </a:endParaRPr>
                    </a:p>
                  </a:txBody>
                  <a:tcPr marL="0" marR="0" marT="39369" marB="0"/>
                </a:tc>
                <a:tc>
                  <a:txBody>
                    <a:bodyPr/>
                    <a:lstStyle/>
                    <a:p>
                      <a:pPr marL="398145">
                        <a:lnSpc>
                          <a:spcPct val="100000"/>
                        </a:lnSpc>
                        <a:spcBef>
                          <a:spcPts val="309"/>
                        </a:spcBef>
                      </a:pPr>
                      <a:r>
                        <a:rPr sz="3200" b="1" dirty="0">
                          <a:latin typeface="Arial"/>
                          <a:cs typeface="Arial"/>
                        </a:rPr>
                        <a:t>4</a:t>
                      </a:r>
                      <a:r>
                        <a:rPr sz="3200" b="1" spc="-45" dirty="0">
                          <a:latin typeface="Arial"/>
                          <a:cs typeface="Arial"/>
                        </a:rPr>
                        <a:t> </a:t>
                      </a:r>
                      <a:r>
                        <a:rPr sz="3200" b="1" spc="-5" dirty="0">
                          <a:latin typeface="Arial"/>
                          <a:cs typeface="Arial"/>
                        </a:rPr>
                        <a:t>L/min</a:t>
                      </a:r>
                      <a:endParaRPr sz="3200">
                        <a:latin typeface="Arial"/>
                        <a:cs typeface="Arial"/>
                      </a:endParaRPr>
                    </a:p>
                  </a:txBody>
                  <a:tcPr marL="0" marR="0" marT="39369" marB="0"/>
                </a:tc>
              </a:tr>
              <a:tr h="641985">
                <a:tc>
                  <a:txBody>
                    <a:bodyPr/>
                    <a:lstStyle/>
                    <a:p>
                      <a:pPr marR="276860" algn="ctr">
                        <a:lnSpc>
                          <a:spcPct val="100000"/>
                        </a:lnSpc>
                        <a:spcBef>
                          <a:spcPts val="439"/>
                        </a:spcBef>
                      </a:pPr>
                      <a:r>
                        <a:rPr sz="3200" b="1" dirty="0">
                          <a:solidFill>
                            <a:srgbClr val="FF3300"/>
                          </a:solidFill>
                          <a:latin typeface="Arial"/>
                          <a:cs typeface="Arial"/>
                        </a:rPr>
                        <a:t>Orange</a:t>
                      </a:r>
                      <a:endParaRPr sz="3200">
                        <a:latin typeface="Arial"/>
                        <a:cs typeface="Arial"/>
                      </a:endParaRPr>
                    </a:p>
                  </a:txBody>
                  <a:tcPr marL="0" marR="0" marT="55879" marB="0"/>
                </a:tc>
                <a:tc>
                  <a:txBody>
                    <a:bodyPr/>
                    <a:lstStyle/>
                    <a:p>
                      <a:pPr marL="93345" algn="ctr">
                        <a:lnSpc>
                          <a:spcPct val="100000"/>
                        </a:lnSpc>
                        <a:spcBef>
                          <a:spcPts val="439"/>
                        </a:spcBef>
                      </a:pPr>
                      <a:r>
                        <a:rPr sz="3200" b="1" dirty="0">
                          <a:latin typeface="Arial"/>
                          <a:cs typeface="Arial"/>
                        </a:rPr>
                        <a:t>31%</a:t>
                      </a:r>
                      <a:endParaRPr sz="3200">
                        <a:latin typeface="Arial"/>
                        <a:cs typeface="Arial"/>
                      </a:endParaRPr>
                    </a:p>
                  </a:txBody>
                  <a:tcPr marL="0" marR="0" marT="55879" marB="0"/>
                </a:tc>
                <a:tc>
                  <a:txBody>
                    <a:bodyPr/>
                    <a:lstStyle/>
                    <a:p>
                      <a:pPr marL="398145">
                        <a:lnSpc>
                          <a:spcPct val="100000"/>
                        </a:lnSpc>
                        <a:spcBef>
                          <a:spcPts val="439"/>
                        </a:spcBef>
                      </a:pPr>
                      <a:r>
                        <a:rPr sz="3200" b="1" dirty="0">
                          <a:latin typeface="Arial"/>
                          <a:cs typeface="Arial"/>
                        </a:rPr>
                        <a:t>6</a:t>
                      </a:r>
                      <a:r>
                        <a:rPr sz="3200" b="1" spc="-45" dirty="0">
                          <a:latin typeface="Arial"/>
                          <a:cs typeface="Arial"/>
                        </a:rPr>
                        <a:t> </a:t>
                      </a:r>
                      <a:r>
                        <a:rPr sz="3200" b="1" spc="-5" dirty="0">
                          <a:latin typeface="Arial"/>
                          <a:cs typeface="Arial"/>
                        </a:rPr>
                        <a:t>L/min</a:t>
                      </a:r>
                      <a:endParaRPr sz="3200">
                        <a:latin typeface="Arial"/>
                        <a:cs typeface="Arial"/>
                      </a:endParaRPr>
                    </a:p>
                  </a:txBody>
                  <a:tcPr marL="0" marR="0" marT="55879" marB="0"/>
                </a:tc>
              </a:tr>
              <a:tr h="642619">
                <a:tc>
                  <a:txBody>
                    <a:bodyPr/>
                    <a:lstStyle/>
                    <a:p>
                      <a:pPr marR="279400" algn="ctr">
                        <a:lnSpc>
                          <a:spcPct val="100000"/>
                        </a:lnSpc>
                        <a:spcBef>
                          <a:spcPts val="434"/>
                        </a:spcBef>
                      </a:pPr>
                      <a:r>
                        <a:rPr sz="3200" b="1" spc="-5" dirty="0">
                          <a:solidFill>
                            <a:srgbClr val="FFFF00"/>
                          </a:solidFill>
                          <a:latin typeface="Arial"/>
                          <a:cs typeface="Arial"/>
                        </a:rPr>
                        <a:t>Yellow</a:t>
                      </a:r>
                      <a:endParaRPr sz="3200">
                        <a:latin typeface="Arial"/>
                        <a:cs typeface="Arial"/>
                      </a:endParaRPr>
                    </a:p>
                  </a:txBody>
                  <a:tcPr marL="0" marR="0" marT="55244" marB="0"/>
                </a:tc>
                <a:tc>
                  <a:txBody>
                    <a:bodyPr/>
                    <a:lstStyle/>
                    <a:p>
                      <a:pPr marL="93345" algn="ctr">
                        <a:lnSpc>
                          <a:spcPct val="100000"/>
                        </a:lnSpc>
                        <a:spcBef>
                          <a:spcPts val="434"/>
                        </a:spcBef>
                      </a:pPr>
                      <a:r>
                        <a:rPr sz="3200" b="1" dirty="0">
                          <a:latin typeface="Arial"/>
                          <a:cs typeface="Arial"/>
                        </a:rPr>
                        <a:t>35%</a:t>
                      </a:r>
                      <a:endParaRPr sz="3200">
                        <a:latin typeface="Arial"/>
                        <a:cs typeface="Arial"/>
                      </a:endParaRPr>
                    </a:p>
                  </a:txBody>
                  <a:tcPr marL="0" marR="0" marT="55244" marB="0"/>
                </a:tc>
                <a:tc>
                  <a:txBody>
                    <a:bodyPr/>
                    <a:lstStyle/>
                    <a:p>
                      <a:pPr marL="398145">
                        <a:lnSpc>
                          <a:spcPct val="100000"/>
                        </a:lnSpc>
                        <a:spcBef>
                          <a:spcPts val="434"/>
                        </a:spcBef>
                      </a:pPr>
                      <a:r>
                        <a:rPr sz="3200" b="1" dirty="0">
                          <a:latin typeface="Arial"/>
                          <a:cs typeface="Arial"/>
                        </a:rPr>
                        <a:t>8</a:t>
                      </a:r>
                      <a:r>
                        <a:rPr sz="3200" b="1" spc="-45" dirty="0">
                          <a:latin typeface="Arial"/>
                          <a:cs typeface="Arial"/>
                        </a:rPr>
                        <a:t> </a:t>
                      </a:r>
                      <a:r>
                        <a:rPr sz="3200" b="1" spc="-5" dirty="0">
                          <a:latin typeface="Arial"/>
                          <a:cs typeface="Arial"/>
                        </a:rPr>
                        <a:t>L/min</a:t>
                      </a:r>
                      <a:endParaRPr sz="3200">
                        <a:latin typeface="Arial"/>
                        <a:cs typeface="Arial"/>
                      </a:endParaRPr>
                    </a:p>
                  </a:txBody>
                  <a:tcPr marL="0" marR="0" marT="55244" marB="0"/>
                </a:tc>
              </a:tr>
              <a:tr h="615314">
                <a:tc>
                  <a:txBody>
                    <a:bodyPr/>
                    <a:lstStyle/>
                    <a:p>
                      <a:pPr marR="274955" algn="ctr">
                        <a:lnSpc>
                          <a:spcPct val="100000"/>
                        </a:lnSpc>
                        <a:spcBef>
                          <a:spcPts val="445"/>
                        </a:spcBef>
                      </a:pPr>
                      <a:r>
                        <a:rPr sz="3200" b="1" dirty="0">
                          <a:solidFill>
                            <a:srgbClr val="CC0000"/>
                          </a:solidFill>
                          <a:latin typeface="Arial"/>
                          <a:cs typeface="Arial"/>
                        </a:rPr>
                        <a:t>Red</a:t>
                      </a:r>
                      <a:endParaRPr sz="3200">
                        <a:latin typeface="Arial"/>
                        <a:cs typeface="Arial"/>
                      </a:endParaRPr>
                    </a:p>
                  </a:txBody>
                  <a:tcPr marL="0" marR="0" marT="56515" marB="0"/>
                </a:tc>
                <a:tc>
                  <a:txBody>
                    <a:bodyPr/>
                    <a:lstStyle/>
                    <a:p>
                      <a:pPr marL="93345" algn="ctr">
                        <a:lnSpc>
                          <a:spcPct val="100000"/>
                        </a:lnSpc>
                        <a:spcBef>
                          <a:spcPts val="445"/>
                        </a:spcBef>
                      </a:pPr>
                      <a:r>
                        <a:rPr sz="3200" b="1" dirty="0">
                          <a:latin typeface="Arial"/>
                          <a:cs typeface="Arial"/>
                        </a:rPr>
                        <a:t>40%</a:t>
                      </a:r>
                      <a:endParaRPr sz="3200">
                        <a:latin typeface="Arial"/>
                        <a:cs typeface="Arial"/>
                      </a:endParaRPr>
                    </a:p>
                  </a:txBody>
                  <a:tcPr marL="0" marR="0" marT="56515" marB="0"/>
                </a:tc>
                <a:tc>
                  <a:txBody>
                    <a:bodyPr/>
                    <a:lstStyle/>
                    <a:p>
                      <a:pPr marR="24130" algn="r">
                        <a:lnSpc>
                          <a:spcPct val="100000"/>
                        </a:lnSpc>
                        <a:spcBef>
                          <a:spcPts val="445"/>
                        </a:spcBef>
                      </a:pPr>
                      <a:r>
                        <a:rPr sz="3200" b="1" dirty="0">
                          <a:latin typeface="Arial"/>
                          <a:cs typeface="Arial"/>
                        </a:rPr>
                        <a:t>10</a:t>
                      </a:r>
                      <a:r>
                        <a:rPr sz="3200" b="1" spc="-80" dirty="0">
                          <a:latin typeface="Arial"/>
                          <a:cs typeface="Arial"/>
                        </a:rPr>
                        <a:t> </a:t>
                      </a:r>
                      <a:r>
                        <a:rPr sz="3200" b="1" spc="-10" dirty="0">
                          <a:latin typeface="Arial"/>
                          <a:cs typeface="Arial"/>
                        </a:rPr>
                        <a:t>L/min</a:t>
                      </a:r>
                      <a:endParaRPr sz="3200">
                        <a:latin typeface="Arial"/>
                        <a:cs typeface="Arial"/>
                      </a:endParaRPr>
                    </a:p>
                  </a:txBody>
                  <a:tcPr marL="0" marR="0" marT="56515" marB="0"/>
                </a:tc>
              </a:tr>
              <a:tr h="520382">
                <a:tc>
                  <a:txBody>
                    <a:bodyPr/>
                    <a:lstStyle/>
                    <a:p>
                      <a:pPr marR="275590" algn="ctr">
                        <a:lnSpc>
                          <a:spcPts val="3779"/>
                        </a:lnSpc>
                        <a:spcBef>
                          <a:spcPts val="219"/>
                        </a:spcBef>
                      </a:pPr>
                      <a:r>
                        <a:rPr sz="3200" b="1" dirty="0">
                          <a:solidFill>
                            <a:srgbClr val="007F00"/>
                          </a:solidFill>
                          <a:latin typeface="Arial"/>
                          <a:cs typeface="Arial"/>
                        </a:rPr>
                        <a:t>Green</a:t>
                      </a:r>
                      <a:endParaRPr sz="3200">
                        <a:latin typeface="Arial"/>
                        <a:cs typeface="Arial"/>
                      </a:endParaRPr>
                    </a:p>
                  </a:txBody>
                  <a:tcPr marL="0" marR="0" marT="27939" marB="0"/>
                </a:tc>
                <a:tc>
                  <a:txBody>
                    <a:bodyPr/>
                    <a:lstStyle/>
                    <a:p>
                      <a:pPr marL="93345" algn="ctr">
                        <a:lnSpc>
                          <a:spcPts val="3779"/>
                        </a:lnSpc>
                        <a:spcBef>
                          <a:spcPts val="219"/>
                        </a:spcBef>
                      </a:pPr>
                      <a:r>
                        <a:rPr sz="3200" b="1" dirty="0">
                          <a:latin typeface="Arial"/>
                          <a:cs typeface="Arial"/>
                        </a:rPr>
                        <a:t>60%</a:t>
                      </a:r>
                      <a:endParaRPr sz="3200">
                        <a:latin typeface="Arial"/>
                        <a:cs typeface="Arial"/>
                      </a:endParaRPr>
                    </a:p>
                  </a:txBody>
                  <a:tcPr marL="0" marR="0" marT="27939" marB="0"/>
                </a:tc>
                <a:tc>
                  <a:txBody>
                    <a:bodyPr/>
                    <a:lstStyle/>
                    <a:p>
                      <a:pPr marR="24130" algn="r">
                        <a:lnSpc>
                          <a:spcPts val="3779"/>
                        </a:lnSpc>
                        <a:spcBef>
                          <a:spcPts val="219"/>
                        </a:spcBef>
                      </a:pPr>
                      <a:r>
                        <a:rPr sz="3200" b="1" dirty="0">
                          <a:latin typeface="Arial"/>
                          <a:cs typeface="Arial"/>
                        </a:rPr>
                        <a:t>15</a:t>
                      </a:r>
                      <a:r>
                        <a:rPr sz="3200" b="1" spc="-80" dirty="0">
                          <a:latin typeface="Arial"/>
                          <a:cs typeface="Arial"/>
                        </a:rPr>
                        <a:t> </a:t>
                      </a:r>
                      <a:r>
                        <a:rPr sz="3200" b="1" spc="-10" dirty="0">
                          <a:latin typeface="Arial"/>
                          <a:cs typeface="Arial"/>
                        </a:rPr>
                        <a:t>L/min</a:t>
                      </a:r>
                      <a:endParaRPr sz="3200" dirty="0">
                        <a:latin typeface="Arial"/>
                        <a:cs typeface="Arial"/>
                      </a:endParaRPr>
                    </a:p>
                  </a:txBody>
                  <a:tcPr marL="0" marR="0" marT="27939" marB="0"/>
                </a:tc>
              </a:tr>
            </a:tbl>
          </a:graphicData>
        </a:graphic>
      </p:graphicFrame>
    </p:spTree>
    <p:extLst>
      <p:ext uri="{BB962C8B-B14F-4D97-AF65-F5344CB8AC3E}">
        <p14:creationId xmlns:p14="http://schemas.microsoft.com/office/powerpoint/2010/main" val="3359095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عنوان 1">
            <a:extLst>
              <a:ext uri="{FF2B5EF4-FFF2-40B4-BE49-F238E27FC236}">
                <a16:creationId xmlns:a16="http://schemas.microsoft.com/office/drawing/2014/main" xmlns="" id="{2696B116-6621-4A0F-A1F0-37C8E71F467C}"/>
              </a:ext>
            </a:extLst>
          </p:cNvPr>
          <p:cNvSpPr>
            <a:spLocks noGrp="1"/>
          </p:cNvSpPr>
          <p:nvPr>
            <p:ph type="title"/>
          </p:nvPr>
        </p:nvSpPr>
        <p:spPr>
          <a:xfrm>
            <a:off x="1944688" y="623888"/>
            <a:ext cx="6589712" cy="1281112"/>
          </a:xfrm>
        </p:spPr>
        <p:txBody>
          <a:bodyPr/>
          <a:lstStyle/>
          <a:p>
            <a:pPr eaLnBrk="1" hangingPunct="1"/>
            <a:endParaRPr lang="ar-SA" altLang="en-US"/>
          </a:p>
        </p:txBody>
      </p:sp>
      <p:graphicFrame>
        <p:nvGraphicFramePr>
          <p:cNvPr id="4" name="عنصر نائب للمحتوى 3">
            <a:extLst>
              <a:ext uri="{FF2B5EF4-FFF2-40B4-BE49-F238E27FC236}">
                <a16:creationId xmlns:a16="http://schemas.microsoft.com/office/drawing/2014/main" xmlns="" id="{A838A719-9A2C-4F9E-97AB-A32BCAC6A61D}"/>
              </a:ext>
            </a:extLst>
          </p:cNvPr>
          <p:cNvGraphicFramePr>
            <a:graphicFrameLocks noGrp="1"/>
          </p:cNvGraphicFramePr>
          <p:nvPr>
            <p:ph sz="quarter" idx="4294967295"/>
            <p:extLst>
              <p:ext uri="{D42A27DB-BD31-4B8C-83A1-F6EECF244321}">
                <p14:modId xmlns:p14="http://schemas.microsoft.com/office/powerpoint/2010/main" val="3409023042"/>
              </p:ext>
            </p:extLst>
          </p:nvPr>
        </p:nvGraphicFramePr>
        <p:xfrm>
          <a:off x="468383" y="214313"/>
          <a:ext cx="8675617" cy="6643710"/>
        </p:xfrm>
        <a:graphic>
          <a:graphicData uri="http://schemas.openxmlformats.org/drawingml/2006/table">
            <a:tbl>
              <a:tblPr rtl="1" firstRow="1" bandRow="1">
                <a:tableStyleId>{5C22544A-7EE6-4342-B048-85BDC9FD1C3A}</a:tableStyleId>
              </a:tblPr>
              <a:tblGrid>
                <a:gridCol w="2582174">
                  <a:extLst>
                    <a:ext uri="{9D8B030D-6E8A-4147-A177-3AD203B41FA5}">
                      <a16:colId xmlns:a16="http://schemas.microsoft.com/office/drawing/2014/main" xmlns="" val="20000"/>
                    </a:ext>
                  </a:extLst>
                </a:gridCol>
                <a:gridCol w="1996218">
                  <a:extLst>
                    <a:ext uri="{9D8B030D-6E8A-4147-A177-3AD203B41FA5}">
                      <a16:colId xmlns:a16="http://schemas.microsoft.com/office/drawing/2014/main" xmlns="" val="20001"/>
                    </a:ext>
                  </a:extLst>
                </a:gridCol>
                <a:gridCol w="1527514">
                  <a:extLst>
                    <a:ext uri="{9D8B030D-6E8A-4147-A177-3AD203B41FA5}">
                      <a16:colId xmlns:a16="http://schemas.microsoft.com/office/drawing/2014/main" xmlns="" val="20002"/>
                    </a:ext>
                  </a:extLst>
                </a:gridCol>
                <a:gridCol w="1626816">
                  <a:extLst>
                    <a:ext uri="{9D8B030D-6E8A-4147-A177-3AD203B41FA5}">
                      <a16:colId xmlns:a16="http://schemas.microsoft.com/office/drawing/2014/main" xmlns="" val="20003"/>
                    </a:ext>
                  </a:extLst>
                </a:gridCol>
                <a:gridCol w="942895">
                  <a:extLst>
                    <a:ext uri="{9D8B030D-6E8A-4147-A177-3AD203B41FA5}">
                      <a16:colId xmlns:a16="http://schemas.microsoft.com/office/drawing/2014/main" xmlns="" val="20004"/>
                    </a:ext>
                  </a:extLst>
                </a:gridCol>
              </a:tblGrid>
              <a:tr h="1532004">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Disadvantages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Advantages</a:t>
                      </a: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1" u="none" strike="noStrike" cap="none" normalizeH="0" baseline="0" dirty="0">
                        <a:ln>
                          <a:noFill/>
                        </a:ln>
                        <a:solidFill>
                          <a:schemeClr val="tx1"/>
                        </a:solidFill>
                        <a:effectLst/>
                        <a:latin typeface="Arial" pitchFamily="34" charset="0"/>
                        <a:cs typeface="+mn-cs"/>
                      </a:endParaRP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Amount Delivered </a:t>
                      </a:r>
                      <a:r>
                        <a:rPr kumimoji="0" lang="en-US" sz="2000" b="1" i="1" u="none" strike="noStrike" cap="none" normalizeH="0" baseline="0" dirty="0" smtClean="0">
                          <a:ln>
                            <a:noFill/>
                          </a:ln>
                          <a:solidFill>
                            <a:schemeClr val="tx1"/>
                          </a:solidFill>
                          <a:effectLst/>
                          <a:latin typeface="Arial" pitchFamily="34" charset="0"/>
                          <a:cs typeface="+mn-cs"/>
                        </a:rPr>
                        <a:t>Fio2   </a:t>
                      </a:r>
                      <a:endParaRPr kumimoji="0" lang="en-US" sz="2000" b="1" i="1" u="none" strike="noStrike" cap="none" normalizeH="0" baseline="0" dirty="0">
                        <a:ln>
                          <a:noFill/>
                        </a:ln>
                        <a:solidFill>
                          <a:schemeClr val="tx1"/>
                        </a:solidFill>
                        <a:effectLst/>
                        <a:latin typeface="Arial" pitchFamily="34" charset="0"/>
                        <a:cs typeface="+mn-cs"/>
                      </a:endParaRPr>
                    </a:p>
                  </a:txBody>
                  <a:tcPr horzOverflow="overflow">
                    <a:solidFill>
                      <a:schemeClr val="bg1">
                        <a:lumMod val="95000"/>
                      </a:schemeClr>
                    </a:solidFill>
                  </a:tcPr>
                </a:tc>
                <a:tc>
                  <a:txBody>
                    <a:bodyPr/>
                    <a:lstStyle/>
                    <a:p>
                      <a:pPr marL="0" marR="0" lvl="0" indent="0" algn="ctr"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1" u="none" strike="noStrike" cap="none" normalizeH="0" baseline="0" dirty="0">
                          <a:ln>
                            <a:noFill/>
                          </a:ln>
                          <a:solidFill>
                            <a:schemeClr val="tx1"/>
                          </a:solidFill>
                          <a:effectLst/>
                          <a:latin typeface="Arial" pitchFamily="34" charset="0"/>
                          <a:cs typeface="+mn-cs"/>
                        </a:rPr>
                        <a:t>Method     </a:t>
                      </a:r>
                    </a:p>
                  </a:txBody>
                  <a:tcPr horzOverflow="overflow">
                    <a:solidFill>
                      <a:schemeClr val="bg1">
                        <a:lumMod val="95000"/>
                      </a:schemeClr>
                    </a:solidFill>
                  </a:tcPr>
                </a:tc>
                <a:extLst>
                  <a:ext uri="{0D108BD9-81ED-4DB2-BD59-A6C34878D82A}">
                    <a16:rowId xmlns:a16="http://schemas.microsoft.com/office/drawing/2014/main" xmlns="" val="10000"/>
                  </a:ext>
                </a:extLst>
              </a:tr>
              <a:tr h="5111706">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uncomfortable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Risk for skin irritation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lang="en-US" sz="2000" b="1" dirty="0" smtClean="0">
                          <a:solidFill>
                            <a:schemeClr val="tx1"/>
                          </a:solidFill>
                          <a:cs typeface="+mn-cs"/>
                        </a:rPr>
                        <a:t>Ignores patient O2  demand</a:t>
                      </a:r>
                      <a:r>
                        <a:rPr lang="en-US" sz="2000" b="1" baseline="0" dirty="0" smtClean="0">
                          <a:solidFill>
                            <a:schemeClr val="tx1"/>
                          </a:solidFill>
                          <a:cs typeface="+mn-cs"/>
                        </a:rPr>
                        <a:t> and can </a:t>
                      </a:r>
                      <a:r>
                        <a:rPr lang="en-US" sz="2000" b="1" dirty="0" smtClean="0">
                          <a:solidFill>
                            <a:schemeClr val="tx1"/>
                          </a:solidFill>
                          <a:cs typeface="+mn-cs"/>
                        </a:rPr>
                        <a:t>produce </a:t>
                      </a:r>
                      <a:r>
                        <a:rPr lang="en-US" sz="2000" b="1" dirty="0">
                          <a:solidFill>
                            <a:schemeClr val="tx1"/>
                          </a:solidFill>
                          <a:cs typeface="+mn-cs"/>
                        </a:rPr>
                        <a:t>respiratory depression in COPD patient </a:t>
                      </a:r>
                      <a:r>
                        <a:rPr lang="en-US" sz="2000" b="1" dirty="0" smtClean="0">
                          <a:solidFill>
                            <a:schemeClr val="tx1"/>
                          </a:solidFill>
                          <a:cs typeface="+mn-cs"/>
                        </a:rPr>
                        <a:t>when</a:t>
                      </a:r>
                      <a:r>
                        <a:rPr lang="en-US" sz="2000" b="1" baseline="0" dirty="0" smtClean="0">
                          <a:solidFill>
                            <a:schemeClr val="tx1"/>
                          </a:solidFill>
                          <a:cs typeface="+mn-cs"/>
                        </a:rPr>
                        <a:t> </a:t>
                      </a:r>
                      <a:r>
                        <a:rPr lang="en-US" sz="2000" b="1" dirty="0" smtClean="0">
                          <a:solidFill>
                            <a:schemeClr val="tx1"/>
                          </a:solidFill>
                          <a:cs typeface="+mn-cs"/>
                        </a:rPr>
                        <a:t>high </a:t>
                      </a:r>
                      <a:r>
                        <a:rPr lang="en-US" sz="2000" b="1" dirty="0">
                          <a:solidFill>
                            <a:schemeClr val="tx1"/>
                          </a:solidFill>
                          <a:cs typeface="+mn-cs"/>
                        </a:rPr>
                        <a:t>oxygen concentration</a:t>
                      </a:r>
                      <a:r>
                        <a:rPr lang="en-US" sz="2000" b="1" baseline="0" dirty="0">
                          <a:solidFill>
                            <a:schemeClr val="tx1"/>
                          </a:solidFill>
                          <a:cs typeface="+mn-cs"/>
                        </a:rPr>
                        <a:t> </a:t>
                      </a:r>
                      <a:r>
                        <a:rPr lang="en-US" sz="2000" b="1" baseline="0" dirty="0" smtClean="0">
                          <a:solidFill>
                            <a:schemeClr val="tx1"/>
                          </a:solidFill>
                          <a:cs typeface="+mn-cs"/>
                        </a:rPr>
                        <a:t>(&gt;</a:t>
                      </a:r>
                      <a:r>
                        <a:rPr kumimoji="0" lang="en-US" sz="2000" b="1" i="0" u="none" strike="noStrike" cap="none" normalizeH="0" baseline="0" dirty="0" smtClean="0">
                          <a:ln>
                            <a:noFill/>
                          </a:ln>
                          <a:solidFill>
                            <a:schemeClr val="tx1"/>
                          </a:solidFill>
                          <a:effectLst/>
                          <a:latin typeface="Arial" pitchFamily="34" charset="0"/>
                          <a:cs typeface="+mn-cs"/>
                        </a:rPr>
                        <a:t>50%) is used</a:t>
                      </a:r>
                      <a:endParaRPr kumimoji="0" lang="en-US" sz="2000" b="1" i="0" u="none" strike="noStrike" cap="none" normalizeH="0" baseline="0" dirty="0">
                        <a:ln>
                          <a:noFill/>
                        </a:ln>
                        <a:solidFill>
                          <a:schemeClr val="tx1"/>
                        </a:solidFill>
                        <a:effectLst/>
                        <a:latin typeface="Arial" pitchFamily="34" charset="0"/>
                        <a:cs typeface="+mn-cs"/>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Delivers most precise oxygen concentration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r>
                        <a:rPr kumimoji="0" lang="en-US" sz="2000" b="1" i="0" u="none" strike="noStrike" cap="none" normalizeH="0" baseline="0" dirty="0">
                          <a:ln>
                            <a:noFill/>
                          </a:ln>
                          <a:solidFill>
                            <a:schemeClr val="tx1"/>
                          </a:solidFill>
                          <a:effectLst/>
                          <a:latin typeface="Arial" pitchFamily="34" charset="0"/>
                          <a:cs typeface="+mn-cs"/>
                        </a:rPr>
                        <a:t>Doesn’t dry mucous membranes (humidity</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2000" b="1" i="0" u="none" strike="noStrike" cap="none" normalizeH="0" baseline="0" dirty="0" smtClean="0">
                          <a:ln>
                            <a:noFill/>
                          </a:ln>
                          <a:solidFill>
                            <a:schemeClr val="tx1"/>
                          </a:solidFill>
                          <a:effectLst/>
                          <a:latin typeface="Arial" pitchFamily="34" charset="0"/>
                          <a:cs typeface="+mn-cs"/>
                        </a:rPr>
                        <a:t>Adjustable valve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GB" sz="2000" b="1" i="0" u="none" strike="noStrike" cap="none" normalizeH="0" baseline="0" dirty="0" smtClean="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2000" b="1" i="0" u="none" strike="noStrike" cap="none" normalizeH="0" baseline="0" dirty="0" smtClean="0">
                          <a:ln>
                            <a:noFill/>
                          </a:ln>
                          <a:solidFill>
                            <a:schemeClr val="tx1"/>
                          </a:solidFill>
                          <a:effectLst/>
                          <a:latin typeface="Arial" pitchFamily="34" charset="0"/>
                          <a:cs typeface="+mn-cs"/>
                        </a:rPr>
                        <a:t>Use simple mask or  CPAP</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mn-cs"/>
                      </a:endParaRPr>
                    </a:p>
                  </a:txBody>
                  <a:tcPr horzOverflow="overflow"/>
                </a:tc>
                <a:tc>
                  <a:txBody>
                    <a:bodyPr/>
                    <a:lstStyle/>
                    <a:p>
                      <a:pPr algn="l" rtl="0">
                        <a:buFont typeface="Wingdings" pitchFamily="2" charset="2"/>
                        <a:buChar char="Ø"/>
                        <a:tabLst>
                          <a:tab pos="5273675" algn="r"/>
                        </a:tabLst>
                      </a:pPr>
                      <a:r>
                        <a:rPr lang="en-US" sz="2000" b="1" dirty="0">
                          <a:solidFill>
                            <a:schemeClr val="tx1"/>
                          </a:solidFill>
                          <a:cs typeface="+mn-cs"/>
                        </a:rPr>
                        <a:t>Oxygen from 40-- 50% </a:t>
                      </a:r>
                    </a:p>
                    <a:p>
                      <a:pPr algn="l" rtl="0">
                        <a:buFont typeface="Wingdings" pitchFamily="2" charset="2"/>
                        <a:buChar char="Ø"/>
                        <a:tabLst>
                          <a:tab pos="5273675" algn="r"/>
                        </a:tabLst>
                      </a:pPr>
                      <a:endParaRPr lang="en-US" sz="2000" b="1" dirty="0">
                        <a:solidFill>
                          <a:schemeClr val="tx1"/>
                        </a:solidFill>
                        <a:cs typeface="+mn-cs"/>
                      </a:endParaRPr>
                    </a:p>
                    <a:p>
                      <a:pPr algn="l" rtl="0">
                        <a:buFont typeface="Wingdings" pitchFamily="2" charset="2"/>
                        <a:buChar char="Ø"/>
                        <a:tabLst>
                          <a:tab pos="5273675" algn="r"/>
                        </a:tabLst>
                      </a:pPr>
                      <a:r>
                        <a:rPr lang="en-US" sz="2000" b="1" dirty="0" smtClean="0">
                          <a:solidFill>
                            <a:schemeClr val="tx1"/>
                          </a:solidFill>
                          <a:cs typeface="+mn-cs"/>
                        </a:rPr>
                        <a:t>Flow</a:t>
                      </a:r>
                      <a:r>
                        <a:rPr lang="en-US" sz="2000" b="1" baseline="0" dirty="0" smtClean="0">
                          <a:solidFill>
                            <a:schemeClr val="tx1"/>
                          </a:solidFill>
                          <a:cs typeface="+mn-cs"/>
                        </a:rPr>
                        <a:t> </a:t>
                      </a:r>
                      <a:r>
                        <a:rPr lang="en-US" sz="2000" b="1" dirty="0" smtClean="0">
                          <a:solidFill>
                            <a:schemeClr val="tx1"/>
                          </a:solidFill>
                          <a:cs typeface="+mn-cs"/>
                        </a:rPr>
                        <a:t> </a:t>
                      </a:r>
                      <a:r>
                        <a:rPr lang="en-US" sz="2000" b="1" dirty="0">
                          <a:solidFill>
                            <a:schemeClr val="tx1"/>
                          </a:solidFill>
                          <a:cs typeface="+mn-cs"/>
                        </a:rPr>
                        <a:t>4 to 15 L/min.</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Char char="Ø"/>
                        <a:tabLst/>
                      </a:pPr>
                      <a:endParaRPr kumimoji="0" lang="en-US" sz="2000" b="1" i="0" u="none" strike="noStrike" cap="none" normalizeH="0" baseline="0" dirty="0">
                        <a:ln>
                          <a:noFill/>
                        </a:ln>
                        <a:solidFill>
                          <a:schemeClr val="tx1"/>
                        </a:solidFill>
                        <a:effectLst/>
                        <a:latin typeface="Arial" pitchFamily="34" charset="0"/>
                        <a:cs typeface="+mn-cs"/>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1" i="0" u="none" strike="noStrike" cap="none" normalizeH="0" baseline="0" dirty="0">
                        <a:ln>
                          <a:noFill/>
                        </a:ln>
                        <a:solidFill>
                          <a:schemeClr val="tx1"/>
                        </a:solidFill>
                        <a:effectLst/>
                        <a:latin typeface="Arial" pitchFamily="34" charset="0"/>
                        <a:cs typeface="+mn-cs"/>
                      </a:endParaRPr>
                    </a:p>
                  </a:txBody>
                  <a:tcPr horzOverflow="overflow"/>
                </a:tc>
                <a:tc>
                  <a:txBody>
                    <a:bodyPr/>
                    <a:lstStyle/>
                    <a:p>
                      <a:pPr marL="0" marR="0" lvl="0" indent="0" algn="l" defTabSz="914400" rtl="1"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dirty="0" err="1">
                          <a:ln>
                            <a:noFill/>
                          </a:ln>
                          <a:solidFill>
                            <a:srgbClr val="00B050"/>
                          </a:solidFill>
                          <a:effectLst/>
                          <a:latin typeface="Arial" pitchFamily="34" charset="0"/>
                          <a:cs typeface="+mn-cs"/>
                        </a:rPr>
                        <a:t>Venturi</a:t>
                      </a:r>
                      <a:r>
                        <a:rPr kumimoji="0" lang="en-US" sz="2800" b="1" i="0" u="none" strike="noStrike" cap="none" normalizeH="0" baseline="0" dirty="0">
                          <a:ln>
                            <a:noFill/>
                          </a:ln>
                          <a:solidFill>
                            <a:srgbClr val="00B050"/>
                          </a:solidFill>
                          <a:effectLst/>
                          <a:latin typeface="Arial" pitchFamily="34" charset="0"/>
                          <a:cs typeface="+mn-cs"/>
                        </a:rPr>
                        <a:t> Mask</a:t>
                      </a:r>
                    </a:p>
                  </a:txBody>
                  <a:tcPr vert="vert" anchor="ctr" horzOverflow="overflow"/>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43711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xmlns="" id="{5137048E-CFBA-4A71-8E94-8E4C83045FB4}"/>
              </a:ext>
            </a:extLst>
          </p:cNvPr>
          <p:cNvSpPr>
            <a:spLocks noGrp="1" noChangeArrowheads="1"/>
          </p:cNvSpPr>
          <p:nvPr>
            <p:ph type="title"/>
          </p:nvPr>
        </p:nvSpPr>
        <p:spPr/>
        <p:txBody>
          <a:bodyPr/>
          <a:lstStyle/>
          <a:p>
            <a:pPr marL="0" indent="0" algn="ctr" eaLnBrk="1" hangingPunct="1">
              <a:buNone/>
            </a:pPr>
            <a:r>
              <a:rPr lang="en-US" altLang="en-US" sz="4400" b="1" dirty="0">
                <a:solidFill>
                  <a:srgbClr val="FF3399"/>
                </a:solidFill>
                <a:cs typeface="Tahoma" panose="020B0604030504040204" pitchFamily="34" charset="0"/>
              </a:rPr>
              <a:t>T-piece</a:t>
            </a:r>
          </a:p>
        </p:txBody>
      </p:sp>
      <p:sp>
        <p:nvSpPr>
          <p:cNvPr id="48131" name="Rectangle 5">
            <a:extLst>
              <a:ext uri="{FF2B5EF4-FFF2-40B4-BE49-F238E27FC236}">
                <a16:creationId xmlns:a16="http://schemas.microsoft.com/office/drawing/2014/main" xmlns="" id="{851E4A74-3966-4574-BC56-542130C9E9CD}"/>
              </a:ext>
            </a:extLst>
          </p:cNvPr>
          <p:cNvSpPr>
            <a:spLocks noGrp="1" noChangeArrowheads="1"/>
          </p:cNvSpPr>
          <p:nvPr>
            <p:ph sz="half" idx="2"/>
          </p:nvPr>
        </p:nvSpPr>
        <p:spPr>
          <a:xfrm>
            <a:off x="827584" y="2564904"/>
            <a:ext cx="3607256" cy="3538716"/>
          </a:xfrm>
        </p:spPr>
        <p:txBody>
          <a:bodyPr/>
          <a:lstStyle/>
          <a:p>
            <a:pPr algn="l" rtl="0" eaLnBrk="1" hangingPunct="1">
              <a:buFont typeface="Wingdings" panose="05000000000000000000" pitchFamily="2" charset="2"/>
              <a:buChar char="Ø"/>
            </a:pPr>
            <a:r>
              <a:rPr lang="en-US" altLang="en-US" sz="2400" dirty="0">
                <a:latin typeface="Times New Roman" pitchFamily="18" charset="0"/>
                <a:cs typeface="Times New Roman" pitchFamily="18" charset="0"/>
              </a:rPr>
              <a:t>Used on end of ET tube when weaning from </a:t>
            </a:r>
            <a:r>
              <a:rPr lang="en-US" altLang="en-US" sz="2400" dirty="0" smtClean="0">
                <a:latin typeface="Times New Roman" pitchFamily="18" charset="0"/>
                <a:cs typeface="Times New Roman" pitchFamily="18" charset="0"/>
              </a:rPr>
              <a:t>ventilator</a:t>
            </a:r>
          </a:p>
          <a:p>
            <a:pPr algn="l" rtl="0" eaLnBrk="1" hangingPunct="1">
              <a:buFont typeface="Wingdings" panose="05000000000000000000" pitchFamily="2" charset="2"/>
              <a:buChar char="Ø"/>
            </a:pPr>
            <a:endParaRPr lang="en-US" altLang="en-US" sz="2400" dirty="0">
              <a:latin typeface="Times New Roman" pitchFamily="18" charset="0"/>
              <a:cs typeface="Times New Roman" pitchFamily="18" charset="0"/>
            </a:endParaRPr>
          </a:p>
          <a:p>
            <a:pPr algn="l" rtl="0" eaLnBrk="1" hangingPunct="1">
              <a:buFont typeface="Wingdings" panose="05000000000000000000" pitchFamily="2" charset="2"/>
              <a:buChar char="Ø"/>
            </a:pPr>
            <a:r>
              <a:rPr lang="en-US" altLang="en-US" sz="2400" dirty="0">
                <a:latin typeface="Times New Roman" pitchFamily="18" charset="0"/>
                <a:cs typeface="Times New Roman" pitchFamily="18" charset="0"/>
              </a:rPr>
              <a:t>Provides accurate </a:t>
            </a:r>
            <a:r>
              <a:rPr lang="en-US" altLang="en-US" sz="2400" dirty="0">
                <a:solidFill>
                  <a:srgbClr val="0070C0"/>
                </a:solidFill>
                <a:latin typeface="Times New Roman" pitchFamily="18" charset="0"/>
                <a:cs typeface="Times New Roman" pitchFamily="18" charset="0"/>
              </a:rPr>
              <a:t>FIO2</a:t>
            </a:r>
          </a:p>
          <a:p>
            <a:pPr algn="l" rtl="0" eaLnBrk="1" hangingPunct="1">
              <a:buFont typeface="Wingdings" panose="05000000000000000000" pitchFamily="2" charset="2"/>
              <a:buChar char="Ø"/>
            </a:pPr>
            <a:endParaRPr lang="en-US" altLang="en-US" sz="2400" dirty="0" smtClean="0">
              <a:latin typeface="Times New Roman" pitchFamily="18" charset="0"/>
              <a:cs typeface="Times New Roman" pitchFamily="18" charset="0"/>
            </a:endParaRPr>
          </a:p>
          <a:p>
            <a:pPr algn="l" rtl="0" eaLnBrk="1" hangingPunct="1">
              <a:buFont typeface="Wingdings" panose="05000000000000000000" pitchFamily="2" charset="2"/>
              <a:buChar char="Ø"/>
            </a:pPr>
            <a:r>
              <a:rPr lang="en-US" altLang="en-US" sz="2400" dirty="0" smtClean="0">
                <a:latin typeface="Times New Roman" pitchFamily="18" charset="0"/>
                <a:cs typeface="Times New Roman" pitchFamily="18" charset="0"/>
              </a:rPr>
              <a:t>Provides </a:t>
            </a:r>
            <a:r>
              <a:rPr lang="en-US" altLang="en-US" sz="2400" dirty="0">
                <a:latin typeface="Times New Roman" pitchFamily="18" charset="0"/>
                <a:cs typeface="Times New Roman" pitchFamily="18" charset="0"/>
              </a:rPr>
              <a:t>good humidity</a:t>
            </a:r>
          </a:p>
          <a:p>
            <a:pPr eaLnBrk="1" hangingPunct="1"/>
            <a:endParaRPr lang="en-US" altLang="en-US" sz="2800" dirty="0">
              <a:cs typeface="Times New Roman" panose="02020603050405020304" pitchFamily="18" charset="0"/>
            </a:endParaRPr>
          </a:p>
        </p:txBody>
      </p:sp>
      <p:pic>
        <p:nvPicPr>
          <p:cNvPr id="48133" name="Picture 7" descr="msoCC92">
            <a:extLst>
              <a:ext uri="{FF2B5EF4-FFF2-40B4-BE49-F238E27FC236}">
                <a16:creationId xmlns:a16="http://schemas.microsoft.com/office/drawing/2014/main" xmlns="" id="{E0D372A5-1D23-4CFF-9B7E-29606F949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65" t="6734" r="27083" b="73018"/>
          <a:stretch>
            <a:fillRect/>
          </a:stretch>
        </p:blipFill>
        <p:spPr bwMode="auto">
          <a:xfrm>
            <a:off x="4644008" y="2348880"/>
            <a:ext cx="428625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023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gn="ctr">
              <a:buNone/>
            </a:pPr>
            <a:r>
              <a:rPr lang="en-GB" sz="4400" b="1" dirty="0">
                <a:solidFill>
                  <a:srgbClr val="FF3399"/>
                </a:solidFill>
                <a:effectLst/>
                <a:latin typeface="Times New Roman" pitchFamily="18" charset="0"/>
                <a:cs typeface="Times New Roman" pitchFamily="18" charset="0"/>
              </a:rPr>
              <a:t>Trach Collar</a:t>
            </a:r>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932040" y="3284984"/>
            <a:ext cx="3626355" cy="272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sz="half" idx="3"/>
          </p:nvPr>
        </p:nvSpPr>
        <p:spPr>
          <a:xfrm>
            <a:off x="1115616" y="2780928"/>
            <a:ext cx="3977640" cy="3466708"/>
          </a:xfrm>
        </p:spPr>
        <p:txBody>
          <a:bodyPr>
            <a:noAutofit/>
          </a:bodyPr>
          <a:lstStyle/>
          <a:p>
            <a:pPr algn="l">
              <a:buFont typeface="Arial" pitchFamily="34" charset="0"/>
              <a:buChar char="•"/>
            </a:pPr>
            <a:r>
              <a:rPr lang="en-GB" sz="2400" dirty="0">
                <a:latin typeface="Times New Roman" pitchFamily="18" charset="0"/>
                <a:cs typeface="Times New Roman" pitchFamily="18" charset="0"/>
              </a:rPr>
              <a:t>High flow </a:t>
            </a:r>
            <a:r>
              <a:rPr lang="en-GB" sz="2400" dirty="0" smtClean="0">
                <a:latin typeface="Times New Roman" pitchFamily="18" charset="0"/>
                <a:cs typeface="Times New Roman" pitchFamily="18" charset="0"/>
              </a:rPr>
              <a:t>device</a:t>
            </a:r>
          </a:p>
          <a:p>
            <a:pPr algn="l">
              <a:buFont typeface="Arial" pitchFamily="34" charset="0"/>
              <a:buChar char="•"/>
            </a:pPr>
            <a:endParaRPr lang="en-GB" sz="2400" dirty="0">
              <a:latin typeface="Times New Roman" pitchFamily="18" charset="0"/>
              <a:cs typeface="Times New Roman" pitchFamily="18" charset="0"/>
            </a:endParaRPr>
          </a:p>
          <a:p>
            <a:pPr algn="l">
              <a:buFont typeface="Arial" pitchFamily="34" charset="0"/>
              <a:buChar char="•"/>
            </a:pPr>
            <a:r>
              <a:rPr lang="en-GB" sz="2400" dirty="0" smtClean="0">
                <a:latin typeface="Times New Roman" pitchFamily="18" charset="0"/>
                <a:cs typeface="Times New Roman" pitchFamily="18" charset="0"/>
              </a:rPr>
              <a:t>Provides </a:t>
            </a:r>
            <a:r>
              <a:rPr lang="en-GB" sz="2400" dirty="0">
                <a:latin typeface="Times New Roman" pitchFamily="18" charset="0"/>
                <a:cs typeface="Times New Roman" pitchFamily="18" charset="0"/>
              </a:rPr>
              <a:t>O2 or humidified room air </a:t>
            </a:r>
            <a:r>
              <a:rPr lang="en-GB" sz="2400" dirty="0" smtClean="0">
                <a:latin typeface="Times New Roman" pitchFamily="18" charset="0"/>
                <a:cs typeface="Times New Roman" pitchFamily="18" charset="0"/>
              </a:rPr>
              <a:t>to </a:t>
            </a:r>
            <a:r>
              <a:rPr lang="en-GB" sz="2400" dirty="0" err="1" smtClean="0">
                <a:latin typeface="Times New Roman" pitchFamily="18" charset="0"/>
                <a:cs typeface="Times New Roman" pitchFamily="18" charset="0"/>
              </a:rPr>
              <a:t>trach</a:t>
            </a:r>
            <a:endParaRPr lang="en-GB" sz="2400" dirty="0">
              <a:latin typeface="Times New Roman" pitchFamily="18" charset="0"/>
              <a:cs typeface="Times New Roman" pitchFamily="18" charset="0"/>
            </a:endParaRPr>
          </a:p>
          <a:p>
            <a:pPr algn="l">
              <a:buFont typeface="Arial" pitchFamily="34" charset="0"/>
              <a:buChar char="•"/>
            </a:pPr>
            <a:endParaRPr lang="en-GB" sz="2400" dirty="0" smtClean="0">
              <a:latin typeface="Times New Roman" pitchFamily="18" charset="0"/>
              <a:cs typeface="Times New Roman" pitchFamily="18" charset="0"/>
            </a:endParaRPr>
          </a:p>
          <a:p>
            <a:pPr algn="l">
              <a:buFont typeface="Arial" pitchFamily="34" charset="0"/>
              <a:buChar char="•"/>
            </a:pPr>
            <a:r>
              <a:rPr lang="en-GB" sz="2400" dirty="0" smtClean="0">
                <a:latin typeface="Times New Roman" pitchFamily="18" charset="0"/>
                <a:cs typeface="Times New Roman" pitchFamily="18" charset="0"/>
              </a:rPr>
              <a:t>Settings </a:t>
            </a:r>
            <a:r>
              <a:rPr lang="en-GB" sz="2400" dirty="0">
                <a:latin typeface="Times New Roman" pitchFamily="18" charset="0"/>
                <a:cs typeface="Times New Roman" pitchFamily="18" charset="0"/>
              </a:rPr>
              <a:t>similar </a:t>
            </a:r>
            <a:r>
              <a:rPr lang="en-GB" sz="2400" dirty="0" smtClean="0">
                <a:latin typeface="Times New Roman" pitchFamily="18" charset="0"/>
                <a:cs typeface="Times New Roman" pitchFamily="18" charset="0"/>
              </a:rPr>
              <a:t>to </a:t>
            </a:r>
            <a:r>
              <a:rPr lang="en-GB" sz="2400" dirty="0" err="1" smtClean="0">
                <a:latin typeface="Times New Roman" pitchFamily="18" charset="0"/>
                <a:cs typeface="Times New Roman" pitchFamily="18" charset="0"/>
              </a:rPr>
              <a:t>Venturi</a:t>
            </a:r>
            <a:r>
              <a:rPr lang="en-GB" sz="2400" dirty="0" smtClean="0">
                <a:latin typeface="Times New Roman" pitchFamily="18" charset="0"/>
                <a:cs typeface="Times New Roman" pitchFamily="18" charset="0"/>
              </a:rPr>
              <a:t> </a:t>
            </a:r>
            <a:r>
              <a:rPr lang="en-GB" sz="2400" dirty="0">
                <a:latin typeface="Times New Roman" pitchFamily="18" charset="0"/>
                <a:cs typeface="Times New Roman" pitchFamily="18" charset="0"/>
              </a:rPr>
              <a:t>mask</a:t>
            </a:r>
          </a:p>
        </p:txBody>
      </p:sp>
    </p:spTree>
    <p:extLst>
      <p:ext uri="{BB962C8B-B14F-4D97-AF65-F5344CB8AC3E}">
        <p14:creationId xmlns:p14="http://schemas.microsoft.com/office/powerpoint/2010/main" val="928414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92696"/>
            <a:ext cx="5184576" cy="1858273"/>
          </a:xfrm>
        </p:spPr>
        <p:txBody>
          <a:bodyPr/>
          <a:lstStyle/>
          <a:p>
            <a:pPr algn="ctr"/>
            <a:r>
              <a:rPr lang="en-GB" sz="4400" dirty="0" smtClean="0">
                <a:solidFill>
                  <a:srgbClr val="FF3399"/>
                </a:solidFill>
                <a:latin typeface="Times New Roman" pitchFamily="18" charset="0"/>
                <a:cs typeface="Times New Roman" pitchFamily="18" charset="0"/>
              </a:rPr>
              <a:t>Positive pressure</a:t>
            </a:r>
            <a:br>
              <a:rPr lang="en-GB" sz="4400" dirty="0" smtClean="0">
                <a:solidFill>
                  <a:srgbClr val="FF3399"/>
                </a:solidFill>
                <a:latin typeface="Times New Roman" pitchFamily="18" charset="0"/>
                <a:cs typeface="Times New Roman" pitchFamily="18" charset="0"/>
              </a:rPr>
            </a:br>
            <a:r>
              <a:rPr lang="en-GB" sz="4400" dirty="0" smtClean="0">
                <a:solidFill>
                  <a:srgbClr val="FF3399"/>
                </a:solidFill>
                <a:latin typeface="Times New Roman" pitchFamily="18" charset="0"/>
                <a:cs typeface="Times New Roman" pitchFamily="18" charset="0"/>
              </a:rPr>
              <a:t> ventilation</a:t>
            </a:r>
            <a:endParaRPr lang="en-GB" sz="4400" dirty="0">
              <a:solidFill>
                <a:srgbClr val="FF3399"/>
              </a:solidFill>
              <a:latin typeface="Times New Roman" pitchFamily="18" charset="0"/>
              <a:cs typeface="Times New Roman" pitchFamily="18" charset="0"/>
            </a:endParaRPr>
          </a:p>
        </p:txBody>
      </p:sp>
      <p:pic>
        <p:nvPicPr>
          <p:cNvPr id="6" name="Content Placeholder 5"/>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1403648" y="2708920"/>
            <a:ext cx="6840760" cy="3168352"/>
          </a:xfr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0"/>
            <a:ext cx="19939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64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18618" y="1794711"/>
            <a:ext cx="3244272" cy="264044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076056" y="1794711"/>
            <a:ext cx="3211648" cy="264044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3" name="Rectangle 12"/>
          <p:cNvSpPr/>
          <p:nvPr/>
        </p:nvSpPr>
        <p:spPr>
          <a:xfrm>
            <a:off x="1043608" y="548679"/>
            <a:ext cx="7057657" cy="769441"/>
          </a:xfrm>
          <a:prstGeom prst="rect">
            <a:avLst/>
          </a:prstGeom>
        </p:spPr>
        <p:txBody>
          <a:bodyPr wrap="square">
            <a:spAutoFit/>
          </a:bodyPr>
          <a:lstStyle/>
          <a:p>
            <a:r>
              <a:rPr lang="en-GB" sz="4400" b="1" spc="-10" dirty="0">
                <a:solidFill>
                  <a:srgbClr val="FF3399"/>
                </a:solidFill>
                <a:latin typeface="Times New Roman" pitchFamily="18" charset="0"/>
                <a:ea typeface="+mj-ea"/>
                <a:cs typeface="Times New Roman" pitchFamily="18" charset="0"/>
              </a:rPr>
              <a:t>Positive </a:t>
            </a:r>
            <a:r>
              <a:rPr lang="en-GB" sz="4400" b="1" spc="-5" dirty="0">
                <a:solidFill>
                  <a:srgbClr val="FF3399"/>
                </a:solidFill>
                <a:latin typeface="Times New Roman" pitchFamily="18" charset="0"/>
                <a:ea typeface="+mj-ea"/>
                <a:cs typeface="Times New Roman" pitchFamily="18" charset="0"/>
              </a:rPr>
              <a:t>pressure</a:t>
            </a:r>
            <a:r>
              <a:rPr lang="en-GB" sz="4400" b="1" spc="-25" dirty="0">
                <a:solidFill>
                  <a:srgbClr val="FF3399"/>
                </a:solidFill>
                <a:latin typeface="Times New Roman" pitchFamily="18" charset="0"/>
                <a:ea typeface="+mj-ea"/>
                <a:cs typeface="Times New Roman" pitchFamily="18" charset="0"/>
              </a:rPr>
              <a:t> </a:t>
            </a:r>
            <a:r>
              <a:rPr lang="en-GB" sz="4400" b="1" spc="-10" dirty="0">
                <a:solidFill>
                  <a:srgbClr val="FF3399"/>
                </a:solidFill>
                <a:latin typeface="Times New Roman" pitchFamily="18" charset="0"/>
                <a:ea typeface="+mj-ea"/>
                <a:cs typeface="Times New Roman" pitchFamily="18" charset="0"/>
              </a:rPr>
              <a:t>ventilation</a:t>
            </a:r>
            <a:endParaRPr lang="en-GB" dirty="0">
              <a:solidFill>
                <a:srgbClr val="FF3399"/>
              </a:solidFill>
            </a:endParaRPr>
          </a:p>
        </p:txBody>
      </p:sp>
      <p:sp>
        <p:nvSpPr>
          <p:cNvPr id="2" name="Title 1"/>
          <p:cNvSpPr>
            <a:spLocks noGrp="1"/>
          </p:cNvSpPr>
          <p:nvPr>
            <p:ph type="title"/>
          </p:nvPr>
        </p:nvSpPr>
        <p:spPr/>
        <p:txBody>
          <a:bodyPr/>
          <a:lstStyle/>
          <a:p>
            <a:endParaRPr lang="en-GB"/>
          </a:p>
        </p:txBody>
      </p:sp>
      <p:sp>
        <p:nvSpPr>
          <p:cNvPr id="3" name="Content Placeholder 2"/>
          <p:cNvSpPr>
            <a:spLocks noGrp="1"/>
          </p:cNvSpPr>
          <p:nvPr>
            <p:ph sz="half" idx="2"/>
          </p:nvPr>
        </p:nvSpPr>
        <p:spPr>
          <a:xfrm>
            <a:off x="726362" y="4797152"/>
            <a:ext cx="3636528" cy="1600438"/>
          </a:xfrm>
        </p:spPr>
        <p:txBody>
          <a:bodyPr/>
          <a:lstStyle/>
          <a:p>
            <a:pPr marL="342900" indent="-342900">
              <a:buFont typeface="Arial" pitchFamily="34" charset="0"/>
              <a:buChar char="•"/>
            </a:pPr>
            <a:r>
              <a:rPr lang="en-GB" sz="2400" dirty="0" err="1">
                <a:latin typeface="Times New Roman" pitchFamily="18" charset="0"/>
                <a:cs typeface="Times New Roman" pitchFamily="18" charset="0"/>
              </a:rPr>
              <a:t>Dyspnic</a:t>
            </a:r>
            <a:r>
              <a:rPr lang="en-GB" sz="2400" dirty="0">
                <a:latin typeface="Times New Roman" pitchFamily="18" charset="0"/>
                <a:cs typeface="Times New Roman" pitchFamily="18" charset="0"/>
              </a:rPr>
              <a:t>  mouth  breather.</a:t>
            </a:r>
          </a:p>
          <a:p>
            <a:pPr marL="342900" indent="-342900">
              <a:buFont typeface="Arial" pitchFamily="34" charset="0"/>
              <a:buChar char="•"/>
            </a:pPr>
            <a:r>
              <a:rPr lang="en-GB" sz="2400" dirty="0">
                <a:latin typeface="Times New Roman" pitchFamily="18" charset="0"/>
                <a:cs typeface="Times New Roman" pitchFamily="18" charset="0"/>
              </a:rPr>
              <a:t>More dead </a:t>
            </a:r>
            <a:r>
              <a:rPr lang="en-GB" sz="2400" dirty="0" smtClean="0">
                <a:latin typeface="Times New Roman" pitchFamily="18" charset="0"/>
                <a:cs typeface="Times New Roman" pitchFamily="18" charset="0"/>
              </a:rPr>
              <a:t>space and </a:t>
            </a:r>
            <a:r>
              <a:rPr lang="en-GB" sz="2400" dirty="0" err="1" smtClean="0">
                <a:latin typeface="Times New Roman" pitchFamily="18" charset="0"/>
                <a:cs typeface="Times New Roman" pitchFamily="18" charset="0"/>
              </a:rPr>
              <a:t>Clustrophobia</a:t>
            </a:r>
            <a:endParaRPr lang="en-GB" sz="2400" dirty="0">
              <a:latin typeface="Times New Roman" pitchFamily="18" charset="0"/>
              <a:cs typeface="Times New Roman" pitchFamily="18" charset="0"/>
            </a:endParaRPr>
          </a:p>
          <a:p>
            <a:endParaRPr lang="en-GB" dirty="0"/>
          </a:p>
        </p:txBody>
      </p:sp>
      <p:sp>
        <p:nvSpPr>
          <p:cNvPr id="6" name="Content Placeholder 5"/>
          <p:cNvSpPr>
            <a:spLocks noGrp="1"/>
          </p:cNvSpPr>
          <p:nvPr>
            <p:ph sz="half" idx="3"/>
          </p:nvPr>
        </p:nvSpPr>
        <p:spPr>
          <a:xfrm>
            <a:off x="5076056" y="4797152"/>
            <a:ext cx="3688290" cy="1600438"/>
          </a:xfrm>
        </p:spPr>
        <p:txBody>
          <a:bodyPr/>
          <a:lstStyle/>
          <a:p>
            <a:pPr marL="342900" indent="-342900">
              <a:buFont typeface="Arial" pitchFamily="34" charset="0"/>
              <a:buChar char="•"/>
            </a:pPr>
            <a:r>
              <a:rPr lang="en-GB" sz="2400" dirty="0" smtClean="0">
                <a:latin typeface="Times New Roman" pitchFamily="18" charset="0"/>
                <a:cs typeface="Times New Roman" pitchFamily="18" charset="0"/>
              </a:rPr>
              <a:t>Can </a:t>
            </a:r>
            <a:r>
              <a:rPr lang="en-GB" sz="2400" dirty="0">
                <a:latin typeface="Times New Roman" pitchFamily="18" charset="0"/>
                <a:cs typeface="Times New Roman" pitchFamily="18" charset="0"/>
              </a:rPr>
              <a:t>use </a:t>
            </a:r>
            <a:r>
              <a:rPr lang="en-GB" sz="2400" dirty="0" smtClean="0">
                <a:latin typeface="Times New Roman" pitchFamily="18" charset="0"/>
                <a:cs typeface="Times New Roman" pitchFamily="18" charset="0"/>
              </a:rPr>
              <a:t>mouth</a:t>
            </a:r>
          </a:p>
          <a:p>
            <a:pPr marL="342900" indent="-342900">
              <a:buFont typeface="Arial" pitchFamily="34" charset="0"/>
              <a:buChar char="•"/>
            </a:pPr>
            <a:r>
              <a:rPr lang="en-GB" sz="2400" dirty="0" smtClean="0">
                <a:latin typeface="Times New Roman" pitchFamily="18" charset="0"/>
                <a:cs typeface="Times New Roman" pitchFamily="18" charset="0"/>
              </a:rPr>
              <a:t>Less </a:t>
            </a:r>
            <a:r>
              <a:rPr lang="en-GB" sz="2400" dirty="0">
                <a:latin typeface="Times New Roman" pitchFamily="18" charset="0"/>
                <a:cs typeface="Times New Roman" pitchFamily="18" charset="0"/>
              </a:rPr>
              <a:t>dead </a:t>
            </a:r>
            <a:r>
              <a:rPr lang="en-GB" sz="2400" dirty="0" smtClean="0">
                <a:latin typeface="Times New Roman" pitchFamily="18" charset="0"/>
                <a:cs typeface="Times New Roman" pitchFamily="18" charset="0"/>
              </a:rPr>
              <a:t>space and Claustrophobia </a:t>
            </a:r>
            <a:endParaRPr lang="en-GB" sz="2400" dirty="0">
              <a:latin typeface="Times New Roman" pitchFamily="18" charset="0"/>
              <a:cs typeface="Times New Roman" pitchFamily="18" charset="0"/>
            </a:endParaRPr>
          </a:p>
          <a:p>
            <a:endParaRPr lang="en-GB" dirty="0"/>
          </a:p>
        </p:txBody>
      </p:sp>
    </p:spTree>
    <p:extLst>
      <p:ext uri="{BB962C8B-B14F-4D97-AF65-F5344CB8AC3E}">
        <p14:creationId xmlns:p14="http://schemas.microsoft.com/office/powerpoint/2010/main" val="1300747457"/>
      </p:ext>
    </p:extLst>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48680"/>
            <a:ext cx="8496944" cy="677108"/>
          </a:xfrm>
        </p:spPr>
        <p:txBody>
          <a:bodyPr/>
          <a:lstStyle/>
          <a:p>
            <a:pPr algn="ctr"/>
            <a:r>
              <a:rPr lang="en-GB" sz="4400" b="1" dirty="0" smtClean="0">
                <a:solidFill>
                  <a:srgbClr val="FFFF00"/>
                </a:solidFill>
              </a:rPr>
              <a:t>Positive pressure ventilation</a:t>
            </a:r>
            <a:endParaRPr lang="en-GB" sz="4400" b="1" dirty="0">
              <a:solidFill>
                <a:srgbClr val="FFFF00"/>
              </a:solidFill>
            </a:endParaRPr>
          </a:p>
        </p:txBody>
      </p:sp>
      <p:pic>
        <p:nvPicPr>
          <p:cNvPr id="5" name="Content Placeholder 4"/>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251520" y="1700808"/>
            <a:ext cx="8424936" cy="4896544"/>
          </a:xfrm>
        </p:spPr>
      </p:pic>
    </p:spTree>
    <p:extLst>
      <p:ext uri="{BB962C8B-B14F-4D97-AF65-F5344CB8AC3E}">
        <p14:creationId xmlns:p14="http://schemas.microsoft.com/office/powerpoint/2010/main" val="2469540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476250"/>
            <a:ext cx="9144000" cy="1354217"/>
          </a:xfrm>
        </p:spPr>
        <p:txBody>
          <a:bodyPr/>
          <a:lstStyle/>
          <a:p>
            <a:pPr marL="0" indent="0" algn="ctr">
              <a:buNone/>
            </a:pPr>
            <a:r>
              <a:rPr lang="en-GB" sz="4400" b="1" dirty="0" smtClean="0">
                <a:solidFill>
                  <a:srgbClr val="FFFF00"/>
                </a:solidFill>
                <a:effectLst/>
                <a:latin typeface="Times New Roman" pitchFamily="18" charset="0"/>
                <a:cs typeface="Times New Roman" pitchFamily="18" charset="0"/>
              </a:rPr>
              <a:t>Indications for Oxygen Therapy</a:t>
            </a:r>
            <a:r>
              <a:rPr lang="en-GB" sz="4400" b="0" dirty="0">
                <a:latin typeface="Times New Roman" pitchFamily="18" charset="0"/>
                <a:cs typeface="Times New Roman" pitchFamily="18" charset="0"/>
              </a:rPr>
              <a:t/>
            </a:r>
            <a:br>
              <a:rPr lang="en-GB" sz="4400" b="0" dirty="0">
                <a:latin typeface="Times New Roman" pitchFamily="18" charset="0"/>
                <a:cs typeface="Times New Roman" pitchFamily="18" charset="0"/>
              </a:rPr>
            </a:br>
            <a:endParaRPr lang="en-GB" sz="4400" dirty="0">
              <a:latin typeface="Times New Roman" pitchFamily="18" charset="0"/>
              <a:cs typeface="Times New Roman" pitchFamily="18" charset="0"/>
            </a:endParaRPr>
          </a:p>
        </p:txBody>
      </p:sp>
      <p:sp>
        <p:nvSpPr>
          <p:cNvPr id="3" name="Text Placeholder 2"/>
          <p:cNvSpPr>
            <a:spLocks noGrp="1"/>
          </p:cNvSpPr>
          <p:nvPr>
            <p:ph sz="quarter" idx="4294967295"/>
          </p:nvPr>
        </p:nvSpPr>
        <p:spPr>
          <a:xfrm>
            <a:off x="755576" y="1556792"/>
            <a:ext cx="7521575" cy="5040312"/>
          </a:xfrm>
        </p:spPr>
        <p:txBody>
          <a:bodyPr>
            <a:normAutofit/>
          </a:bodyPr>
          <a:lstStyle/>
          <a:p>
            <a:pPr>
              <a:buFont typeface="Wingdings" pitchFamily="2" charset="2"/>
              <a:buChar char="§"/>
            </a:pPr>
            <a:r>
              <a:rPr lang="en-GB" sz="2400" b="0" dirty="0" smtClean="0">
                <a:latin typeface="Times New Roman" pitchFamily="18" charset="0"/>
                <a:cs typeface="Times New Roman" pitchFamily="18" charset="0"/>
              </a:rPr>
              <a:t>Documented </a:t>
            </a:r>
            <a:r>
              <a:rPr lang="en-GB" sz="2400" b="0" dirty="0">
                <a:latin typeface="Times New Roman" pitchFamily="18" charset="0"/>
                <a:cs typeface="Times New Roman" pitchFamily="18" charset="0"/>
              </a:rPr>
              <a:t>hypoxemia </a:t>
            </a:r>
            <a:endParaRPr lang="en-GB" sz="2400" b="0" dirty="0" smtClean="0">
              <a:latin typeface="Times New Roman" pitchFamily="18" charset="0"/>
              <a:cs typeface="Times New Roman" pitchFamily="18" charset="0"/>
            </a:endParaRPr>
          </a:p>
          <a:p>
            <a:pPr>
              <a:buFont typeface="Wingdings" pitchFamily="2" charset="2"/>
              <a:buChar char="§"/>
            </a:pPr>
            <a:endParaRPr lang="en-GB" sz="2400" b="0" dirty="0" smtClean="0">
              <a:latin typeface="Times New Roman" pitchFamily="18" charset="0"/>
              <a:cs typeface="Times New Roman" pitchFamily="18" charset="0"/>
            </a:endParaRPr>
          </a:p>
          <a:p>
            <a:pPr>
              <a:buFont typeface="Wingdings" pitchFamily="2" charset="2"/>
              <a:buChar char="§"/>
            </a:pPr>
            <a:r>
              <a:rPr lang="en-GB" sz="2400" b="0" dirty="0" smtClean="0">
                <a:latin typeface="Times New Roman" pitchFamily="18" charset="0"/>
                <a:cs typeface="Times New Roman" pitchFamily="18" charset="0"/>
              </a:rPr>
              <a:t>Acute </a:t>
            </a:r>
            <a:r>
              <a:rPr lang="en-GB" sz="2400" b="0" dirty="0">
                <a:latin typeface="Times New Roman" pitchFamily="18" charset="0"/>
                <a:cs typeface="Times New Roman" pitchFamily="18" charset="0"/>
              </a:rPr>
              <a:t>care situations in which hypoxemia is suspected</a:t>
            </a:r>
          </a:p>
          <a:p>
            <a:pPr>
              <a:buFont typeface="Wingdings" pitchFamily="2" charset="2"/>
              <a:buChar char="§"/>
            </a:pPr>
            <a:endParaRPr lang="en-GB" sz="2400" b="0" dirty="0" smtClean="0">
              <a:latin typeface="Times New Roman" pitchFamily="18" charset="0"/>
              <a:cs typeface="Times New Roman" pitchFamily="18" charset="0"/>
            </a:endParaRPr>
          </a:p>
          <a:p>
            <a:pPr>
              <a:buFont typeface="Wingdings" pitchFamily="2" charset="2"/>
              <a:buChar char="§"/>
            </a:pPr>
            <a:r>
              <a:rPr lang="en-GB" sz="2400" b="0" dirty="0" smtClean="0">
                <a:latin typeface="Times New Roman" pitchFamily="18" charset="0"/>
                <a:cs typeface="Times New Roman" pitchFamily="18" charset="0"/>
              </a:rPr>
              <a:t>Severe </a:t>
            </a:r>
            <a:r>
              <a:rPr lang="en-GB" sz="2400" b="0" dirty="0">
                <a:latin typeface="Times New Roman" pitchFamily="18" charset="0"/>
                <a:cs typeface="Times New Roman" pitchFamily="18" charset="0"/>
              </a:rPr>
              <a:t>trauma</a:t>
            </a:r>
          </a:p>
          <a:p>
            <a:pPr>
              <a:buFont typeface="Wingdings" pitchFamily="2" charset="2"/>
              <a:buChar char="§"/>
            </a:pPr>
            <a:endParaRPr lang="en-GB" sz="2400" b="0" dirty="0" smtClean="0">
              <a:latin typeface="Times New Roman" pitchFamily="18" charset="0"/>
              <a:cs typeface="Times New Roman" pitchFamily="18" charset="0"/>
            </a:endParaRPr>
          </a:p>
          <a:p>
            <a:pPr>
              <a:buFont typeface="Wingdings" pitchFamily="2" charset="2"/>
              <a:buChar char="§"/>
            </a:pPr>
            <a:r>
              <a:rPr lang="en-GB" sz="2400" b="0" dirty="0" smtClean="0">
                <a:latin typeface="Times New Roman" pitchFamily="18" charset="0"/>
                <a:cs typeface="Times New Roman" pitchFamily="18" charset="0"/>
              </a:rPr>
              <a:t>Acute </a:t>
            </a:r>
            <a:r>
              <a:rPr lang="en-GB" sz="2400" b="0" dirty="0">
                <a:latin typeface="Times New Roman" pitchFamily="18" charset="0"/>
                <a:cs typeface="Times New Roman" pitchFamily="18" charset="0"/>
              </a:rPr>
              <a:t>myocardial infarction</a:t>
            </a:r>
          </a:p>
          <a:p>
            <a:pPr>
              <a:buFont typeface="Wingdings" pitchFamily="2" charset="2"/>
              <a:buChar char="§"/>
            </a:pPr>
            <a:endParaRPr lang="en-GB" sz="2400" b="0" dirty="0" smtClean="0">
              <a:latin typeface="Times New Roman" pitchFamily="18" charset="0"/>
              <a:cs typeface="Times New Roman" pitchFamily="18" charset="0"/>
            </a:endParaRPr>
          </a:p>
          <a:p>
            <a:pPr>
              <a:buFont typeface="Wingdings" pitchFamily="2" charset="2"/>
              <a:buChar char="§"/>
            </a:pPr>
            <a:r>
              <a:rPr lang="en-GB" sz="2400" b="0" dirty="0" smtClean="0">
                <a:latin typeface="Times New Roman" pitchFamily="18" charset="0"/>
                <a:cs typeface="Times New Roman" pitchFamily="18" charset="0"/>
              </a:rPr>
              <a:t>Short </a:t>
            </a:r>
            <a:r>
              <a:rPr lang="en-GB" sz="2400" b="0" dirty="0">
                <a:latin typeface="Times New Roman" pitchFamily="18" charset="0"/>
                <a:cs typeface="Times New Roman" pitchFamily="18" charset="0"/>
              </a:rPr>
              <a:t>term therapy (Post anaesthesia </a:t>
            </a:r>
            <a:r>
              <a:rPr lang="en-GB" sz="2400" b="0" dirty="0" smtClean="0">
                <a:latin typeface="Times New Roman" pitchFamily="18" charset="0"/>
                <a:cs typeface="Times New Roman" pitchFamily="18" charset="0"/>
              </a:rPr>
              <a:t>recovery)</a:t>
            </a:r>
          </a:p>
          <a:p>
            <a:pPr>
              <a:buFont typeface="Wingdings" pitchFamily="2" charset="2"/>
              <a:buChar char="§"/>
            </a:pPr>
            <a:endParaRPr lang="en-GB" sz="2400" dirty="0" smtClean="0">
              <a:latin typeface="Times New Roman" pitchFamily="18" charset="0"/>
              <a:cs typeface="Times New Roman" pitchFamily="18" charset="0"/>
            </a:endParaRPr>
          </a:p>
          <a:p>
            <a:pPr>
              <a:buFont typeface="Wingdings" pitchFamily="2" charset="2"/>
              <a:buChar char="§"/>
            </a:pPr>
            <a:r>
              <a:rPr lang="en-GB" sz="2400" dirty="0" smtClean="0">
                <a:latin typeface="Times New Roman" pitchFamily="18" charset="0"/>
                <a:cs typeface="Times New Roman" pitchFamily="18" charset="0"/>
              </a:rPr>
              <a:t>Increased </a:t>
            </a:r>
            <a:r>
              <a:rPr lang="en-GB" sz="2400" dirty="0">
                <a:latin typeface="Times New Roman" pitchFamily="18" charset="0"/>
                <a:cs typeface="Times New Roman" pitchFamily="18" charset="0"/>
              </a:rPr>
              <a:t>metabolic demands, i.e. burns,  multiple injuries, and severe infections.</a:t>
            </a:r>
          </a:p>
          <a:p>
            <a:pPr>
              <a:buFont typeface="Wingdings" pitchFamily="2" charset="2"/>
              <a:buChar char="§"/>
            </a:pPr>
            <a:endParaRPr lang="en-GB" sz="2400" b="0" dirty="0">
              <a:latin typeface="Times New Roman" pitchFamily="18" charset="0"/>
              <a:cs typeface="Times New Roman" pitchFamily="18" charset="0"/>
            </a:endParaRPr>
          </a:p>
        </p:txBody>
      </p:sp>
    </p:spTree>
    <p:extLst>
      <p:ext uri="{BB962C8B-B14F-4D97-AF65-F5344CB8AC3E}">
        <p14:creationId xmlns:p14="http://schemas.microsoft.com/office/powerpoint/2010/main" val="325094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46860" y="3573779"/>
            <a:ext cx="580643" cy="58216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803915" y="2276872"/>
            <a:ext cx="7536180" cy="2228174"/>
          </a:xfrm>
          <a:prstGeom prst="rect">
            <a:avLst/>
          </a:prstGeom>
        </p:spPr>
        <p:txBody>
          <a:bodyPr vert="horz" wrap="square" lIns="0" tIns="12065" rIns="0" bIns="0" rtlCol="0">
            <a:spAutoFit/>
          </a:bodyPr>
          <a:lstStyle/>
          <a:p>
            <a:pPr marL="287020" marR="160655" indent="-274955">
              <a:spcBef>
                <a:spcPts val="95"/>
              </a:spcBef>
              <a:buClr>
                <a:srgbClr val="F3A346"/>
              </a:buClr>
              <a:buSzPct val="83928"/>
              <a:buFont typeface="Wingdings 2"/>
              <a:buChar char=""/>
              <a:tabLst>
                <a:tab pos="287655" algn="l"/>
              </a:tabLst>
            </a:pPr>
            <a:r>
              <a:rPr sz="2400" spc="-5" dirty="0">
                <a:solidFill>
                  <a:prstClr val="black"/>
                </a:solidFill>
                <a:latin typeface="Times New Roman" pitchFamily="18" charset="0"/>
                <a:cs typeface="Times New Roman" pitchFamily="18" charset="0"/>
              </a:rPr>
              <a:t>It is interesting that while o2 is </a:t>
            </a:r>
            <a:r>
              <a:rPr sz="2400" dirty="0">
                <a:solidFill>
                  <a:prstClr val="black"/>
                </a:solidFill>
                <a:latin typeface="Times New Roman" pitchFamily="18" charset="0"/>
                <a:cs typeface="Times New Roman" pitchFamily="18" charset="0"/>
              </a:rPr>
              <a:t>necessary </a:t>
            </a:r>
            <a:r>
              <a:rPr sz="2400" spc="-5" dirty="0">
                <a:solidFill>
                  <a:prstClr val="black"/>
                </a:solidFill>
                <a:latin typeface="Times New Roman" pitchFamily="18" charset="0"/>
                <a:cs typeface="Times New Roman" pitchFamily="18" charset="0"/>
              </a:rPr>
              <a:t>for life  in </a:t>
            </a:r>
            <a:r>
              <a:rPr sz="2400" spc="-10" dirty="0">
                <a:solidFill>
                  <a:prstClr val="black"/>
                </a:solidFill>
                <a:latin typeface="Times New Roman" pitchFamily="18" charset="0"/>
                <a:cs typeface="Times New Roman" pitchFamily="18" charset="0"/>
              </a:rPr>
              <a:t>aerobic </a:t>
            </a:r>
            <a:r>
              <a:rPr sz="2400" spc="-5" dirty="0">
                <a:solidFill>
                  <a:prstClr val="black"/>
                </a:solidFill>
                <a:latin typeface="Times New Roman" pitchFamily="18" charset="0"/>
                <a:cs typeface="Times New Roman" pitchFamily="18" charset="0"/>
              </a:rPr>
              <a:t>organisms, it is </a:t>
            </a:r>
            <a:r>
              <a:rPr sz="2400" spc="-10" dirty="0">
                <a:solidFill>
                  <a:prstClr val="black"/>
                </a:solidFill>
                <a:latin typeface="Times New Roman" pitchFamily="18" charset="0"/>
                <a:cs typeface="Times New Roman" pitchFamily="18" charset="0"/>
              </a:rPr>
              <a:t>also</a:t>
            </a:r>
            <a:r>
              <a:rPr sz="240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toxic.</a:t>
            </a:r>
            <a:endParaRPr sz="2400" dirty="0">
              <a:solidFill>
                <a:prstClr val="black"/>
              </a:solidFill>
              <a:latin typeface="Times New Roman" pitchFamily="18" charset="0"/>
              <a:cs typeface="Times New Roman" pitchFamily="18" charset="0"/>
            </a:endParaRPr>
          </a:p>
          <a:p>
            <a:pPr>
              <a:spcBef>
                <a:spcPts val="20"/>
              </a:spcBef>
              <a:buClr>
                <a:srgbClr val="F3A346"/>
              </a:buClr>
              <a:buFont typeface="Wingdings 2"/>
              <a:buChar char=""/>
            </a:pPr>
            <a:endParaRPr sz="2400" dirty="0">
              <a:solidFill>
                <a:prstClr val="black"/>
              </a:solidFill>
              <a:latin typeface="Times New Roman" pitchFamily="18" charset="0"/>
              <a:cs typeface="Times New Roman" pitchFamily="18" charset="0"/>
            </a:endParaRPr>
          </a:p>
          <a:p>
            <a:pPr marL="287020" marR="5080" indent="-274955">
              <a:buClr>
                <a:srgbClr val="F3A346"/>
              </a:buClr>
              <a:buSzPct val="83928"/>
              <a:buFont typeface="Wingdings 2"/>
              <a:buChar char=""/>
              <a:tabLst>
                <a:tab pos="287655" algn="l"/>
              </a:tabLst>
            </a:pPr>
            <a:r>
              <a:rPr sz="2400" spc="-5" dirty="0">
                <a:solidFill>
                  <a:prstClr val="black"/>
                </a:solidFill>
                <a:latin typeface="Times New Roman" pitchFamily="18" charset="0"/>
                <a:cs typeface="Times New Roman" pitchFamily="18" charset="0"/>
              </a:rPr>
              <a:t>1878 </a:t>
            </a:r>
            <a:r>
              <a:rPr sz="2400" spc="-5" dirty="0">
                <a:solidFill>
                  <a:srgbClr val="212512"/>
                </a:solidFill>
                <a:latin typeface="Times New Roman" pitchFamily="18" charset="0"/>
                <a:cs typeface="Times New Roman" pitchFamily="18" charset="0"/>
              </a:rPr>
              <a:t>-Paul </a:t>
            </a:r>
            <a:r>
              <a:rPr sz="2400" spc="5" dirty="0">
                <a:solidFill>
                  <a:srgbClr val="212512"/>
                </a:solidFill>
                <a:latin typeface="Times New Roman" pitchFamily="18" charset="0"/>
                <a:cs typeface="Times New Roman" pitchFamily="18" charset="0"/>
              </a:rPr>
              <a:t>Bert: </a:t>
            </a:r>
            <a:r>
              <a:rPr sz="2400" spc="-5" dirty="0">
                <a:solidFill>
                  <a:prstClr val="black"/>
                </a:solidFill>
                <a:latin typeface="Times New Roman" pitchFamily="18" charset="0"/>
                <a:cs typeface="Times New Roman" pitchFamily="18" charset="0"/>
              </a:rPr>
              <a:t>The Father of Pressure Physiology  observed convulsions </a:t>
            </a:r>
            <a:r>
              <a:rPr sz="2400" spc="-10" dirty="0">
                <a:solidFill>
                  <a:prstClr val="black"/>
                </a:solidFill>
                <a:latin typeface="Times New Roman" pitchFamily="18" charset="0"/>
                <a:cs typeface="Times New Roman" pitchFamily="18" charset="0"/>
              </a:rPr>
              <a:t>and </a:t>
            </a:r>
            <a:r>
              <a:rPr sz="2400" spc="-5" dirty="0">
                <a:solidFill>
                  <a:prstClr val="black"/>
                </a:solidFill>
                <a:latin typeface="Times New Roman" pitchFamily="18" charset="0"/>
                <a:cs typeface="Times New Roman" pitchFamily="18" charset="0"/>
              </a:rPr>
              <a:t>death in animals </a:t>
            </a:r>
            <a:r>
              <a:rPr sz="2400" spc="-10" dirty="0">
                <a:solidFill>
                  <a:prstClr val="black"/>
                </a:solidFill>
                <a:latin typeface="Times New Roman" pitchFamily="18" charset="0"/>
                <a:cs typeface="Times New Roman" pitchFamily="18" charset="0"/>
              </a:rPr>
              <a:t>at </a:t>
            </a:r>
            <a:r>
              <a:rPr sz="2400" spc="-5" dirty="0">
                <a:solidFill>
                  <a:prstClr val="black"/>
                </a:solidFill>
                <a:latin typeface="Times New Roman" pitchFamily="18" charset="0"/>
                <a:cs typeface="Times New Roman" pitchFamily="18" charset="0"/>
              </a:rPr>
              <a:t>a  constant </a:t>
            </a:r>
            <a:r>
              <a:rPr sz="2400" spc="-10" dirty="0">
                <a:solidFill>
                  <a:prstClr val="black"/>
                </a:solidFill>
                <a:latin typeface="Times New Roman" pitchFamily="18" charset="0"/>
                <a:cs typeface="Times New Roman" pitchFamily="18" charset="0"/>
              </a:rPr>
              <a:t>3-4 </a:t>
            </a:r>
            <a:r>
              <a:rPr sz="2400" spc="-5" dirty="0">
                <a:solidFill>
                  <a:prstClr val="black"/>
                </a:solidFill>
                <a:latin typeface="Times New Roman" pitchFamily="18" charset="0"/>
                <a:cs typeface="Times New Roman" pitchFamily="18" charset="0"/>
              </a:rPr>
              <a:t>atmospheres of</a:t>
            </a:r>
            <a:r>
              <a:rPr sz="2400" spc="15"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pressure.</a:t>
            </a:r>
            <a:endParaRPr sz="2400" dirty="0">
              <a:solidFill>
                <a:prstClr val="black"/>
              </a:solidFill>
              <a:latin typeface="Times New Roman" pitchFamily="18" charset="0"/>
              <a:cs typeface="Times New Roman" pitchFamily="18" charset="0"/>
            </a:endParaRPr>
          </a:p>
        </p:txBody>
      </p:sp>
      <p:sp>
        <p:nvSpPr>
          <p:cNvPr id="2" name="Title 1"/>
          <p:cNvSpPr>
            <a:spLocks noGrp="1"/>
          </p:cNvSpPr>
          <p:nvPr>
            <p:ph type="title"/>
          </p:nvPr>
        </p:nvSpPr>
        <p:spPr>
          <a:xfrm>
            <a:off x="0" y="262890"/>
            <a:ext cx="9144000" cy="677108"/>
          </a:xfrm>
        </p:spPr>
        <p:txBody>
          <a:bodyPr/>
          <a:lstStyle/>
          <a:p>
            <a:pPr algn="ctr"/>
            <a:r>
              <a:rPr lang="en-GB" sz="4400" b="1" dirty="0" smtClean="0">
                <a:solidFill>
                  <a:srgbClr val="FFFF00"/>
                </a:solidFill>
              </a:rPr>
              <a:t>Oxygen Toxicity</a:t>
            </a:r>
            <a:endParaRPr lang="en-GB" sz="4400" b="1" dirty="0">
              <a:solidFill>
                <a:srgbClr val="FFFF00"/>
              </a:solidFill>
            </a:endParaRPr>
          </a:p>
        </p:txBody>
      </p:sp>
    </p:spTree>
    <p:extLst>
      <p:ext uri="{BB962C8B-B14F-4D97-AF65-F5344CB8AC3E}">
        <p14:creationId xmlns:p14="http://schemas.microsoft.com/office/powerpoint/2010/main" val="23291539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8124" y="380758"/>
            <a:ext cx="8067802" cy="609650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906260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459" y="2060848"/>
            <a:ext cx="8136904" cy="2585323"/>
          </a:xfrm>
          <a:prstGeom prst="rect">
            <a:avLst/>
          </a:prstGeom>
        </p:spPr>
        <p:txBody>
          <a:bodyPr wrap="square">
            <a:spAutoFit/>
          </a:bodyPr>
          <a:lstStyle/>
          <a:p>
            <a:pPr marL="342900" indent="-342900" algn="ctr">
              <a:buFont typeface="Arial" pitchFamily="34" charset="0"/>
              <a:buChar char="•"/>
            </a:pPr>
            <a:r>
              <a:rPr lang="en-GB" sz="2400" dirty="0" smtClean="0"/>
              <a:t>100% -not </a:t>
            </a:r>
            <a:r>
              <a:rPr lang="en-GB" sz="2400" dirty="0"/>
              <a:t>more than 12hrs</a:t>
            </a:r>
          </a:p>
          <a:p>
            <a:pPr marL="285750" indent="-285750" algn="ctr">
              <a:buFont typeface="Arial" pitchFamily="34" charset="0"/>
              <a:buChar char="•"/>
            </a:pPr>
            <a:r>
              <a:rPr lang="en-GB" sz="2400" dirty="0" smtClean="0"/>
              <a:t>   80</a:t>
            </a:r>
            <a:r>
              <a:rPr lang="en-GB" sz="2400" dirty="0"/>
              <a:t>% -</a:t>
            </a:r>
            <a:r>
              <a:rPr lang="en-GB" sz="2400" dirty="0" smtClean="0"/>
              <a:t>not </a:t>
            </a:r>
            <a:r>
              <a:rPr lang="en-GB" sz="2400" dirty="0"/>
              <a:t>more than 24hrs</a:t>
            </a:r>
          </a:p>
          <a:p>
            <a:pPr marL="285750" indent="-285750" algn="ctr">
              <a:buFont typeface="Arial" pitchFamily="34" charset="0"/>
              <a:buChar char="•"/>
            </a:pPr>
            <a:r>
              <a:rPr lang="en-GB" sz="2400" dirty="0" smtClean="0"/>
              <a:t>   60</a:t>
            </a:r>
            <a:r>
              <a:rPr lang="en-GB" sz="2400" dirty="0"/>
              <a:t>% </a:t>
            </a:r>
            <a:r>
              <a:rPr lang="en-GB" sz="2400" dirty="0" smtClean="0"/>
              <a:t>-not </a:t>
            </a:r>
            <a:r>
              <a:rPr lang="en-GB" sz="2400" dirty="0"/>
              <a:t>more than </a:t>
            </a:r>
            <a:r>
              <a:rPr lang="en-GB" sz="2400" dirty="0" smtClean="0"/>
              <a:t>36hrs</a:t>
            </a:r>
          </a:p>
          <a:p>
            <a:pPr marL="285750" indent="-285750" algn="ctr">
              <a:buFont typeface="Arial" pitchFamily="34" charset="0"/>
              <a:buChar char="•"/>
            </a:pPr>
            <a:endParaRPr lang="en-GB" dirty="0"/>
          </a:p>
          <a:p>
            <a:pPr algn="ctr"/>
            <a:r>
              <a:rPr lang="en-GB" sz="2400" dirty="0"/>
              <a:t>Goal should be to use lowest possible </a:t>
            </a:r>
            <a:r>
              <a:rPr lang="en-GB" sz="2400" dirty="0" smtClean="0"/>
              <a:t>FiO2 compatible </a:t>
            </a:r>
            <a:r>
              <a:rPr lang="en-GB" sz="2400" dirty="0"/>
              <a:t>with adequate tissue </a:t>
            </a:r>
            <a:r>
              <a:rPr lang="en-GB" sz="2400" dirty="0" smtClean="0"/>
              <a:t>oxygenation</a:t>
            </a:r>
          </a:p>
          <a:p>
            <a:pPr algn="ctr"/>
            <a:endParaRPr lang="en-GB" sz="2400" dirty="0"/>
          </a:p>
        </p:txBody>
      </p:sp>
      <p:sp>
        <p:nvSpPr>
          <p:cNvPr id="6" name="Text Placeholder 5"/>
          <p:cNvSpPr>
            <a:spLocks noGrp="1"/>
          </p:cNvSpPr>
          <p:nvPr>
            <p:ph type="body" idx="1"/>
          </p:nvPr>
        </p:nvSpPr>
        <p:spPr>
          <a:xfrm>
            <a:off x="0" y="548681"/>
            <a:ext cx="9144000" cy="984885"/>
          </a:xfrm>
        </p:spPr>
        <p:txBody>
          <a:bodyPr/>
          <a:lstStyle/>
          <a:p>
            <a:pPr lvl="0" algn="ctr">
              <a:spcBef>
                <a:spcPts val="0"/>
              </a:spcBef>
              <a:spcAft>
                <a:spcPts val="0"/>
              </a:spcAft>
              <a:buClrTx/>
              <a:buSzTx/>
            </a:pPr>
            <a:r>
              <a:rPr lang="en-GB" sz="4400" b="1" dirty="0">
                <a:solidFill>
                  <a:srgbClr val="FFFF00"/>
                </a:solidFill>
                <a:latin typeface="Times New Roman" pitchFamily="18" charset="0"/>
                <a:cs typeface="Times New Roman" pitchFamily="18" charset="0"/>
              </a:rPr>
              <a:t>How much O2 is safe?</a:t>
            </a:r>
          </a:p>
          <a:p>
            <a:endParaRPr lang="en-GB" dirty="0"/>
          </a:p>
        </p:txBody>
      </p:sp>
    </p:spTree>
    <p:extLst>
      <p:ext uri="{BB962C8B-B14F-4D97-AF65-F5344CB8AC3E}">
        <p14:creationId xmlns:p14="http://schemas.microsoft.com/office/powerpoint/2010/main" val="36427377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2890"/>
            <a:ext cx="8496944" cy="1169551"/>
          </a:xfrm>
        </p:spPr>
        <p:txBody>
          <a:bodyPr/>
          <a:lstStyle/>
          <a:p>
            <a:pPr algn="ctr"/>
            <a:r>
              <a:rPr lang="en-GB" sz="4400" b="1" dirty="0">
                <a:solidFill>
                  <a:srgbClr val="FFFF00"/>
                </a:solidFill>
              </a:rPr>
              <a:t>Hyperbaric Oxygen Therapy</a:t>
            </a:r>
            <a:r>
              <a:rPr lang="en-GB" dirty="0"/>
              <a:t/>
            </a:r>
            <a:br>
              <a:rPr lang="en-GB" dirty="0"/>
            </a:br>
            <a:endParaRPr lang="en-GB" dirty="0"/>
          </a:p>
        </p:txBody>
      </p:sp>
      <p:sp>
        <p:nvSpPr>
          <p:cNvPr id="3" name="Content Placeholder 2"/>
          <p:cNvSpPr>
            <a:spLocks noGrp="1"/>
          </p:cNvSpPr>
          <p:nvPr>
            <p:ph type="body" idx="1"/>
          </p:nvPr>
        </p:nvSpPr>
        <p:spPr>
          <a:xfrm>
            <a:off x="251520" y="1412776"/>
            <a:ext cx="7027485" cy="5445224"/>
          </a:xfrm>
        </p:spPr>
        <p:txBody>
          <a:bodyPr>
            <a:normAutofit lnSpcReduction="10000"/>
          </a:bodyPr>
          <a:lstStyle/>
          <a:p>
            <a:pPr marL="469900" indent="-457200">
              <a:spcBef>
                <a:spcPts val="700"/>
              </a:spcBef>
              <a:buClr>
                <a:schemeClr val="tx2"/>
              </a:buClr>
              <a:buSzPct val="84615"/>
              <a:buFont typeface="Arial" pitchFamily="34" charset="0"/>
              <a:buChar char="•"/>
              <a:tabLst>
                <a:tab pos="287020" algn="l"/>
              </a:tabLst>
            </a:pPr>
            <a:r>
              <a:rPr lang="en-GB" sz="2400" b="1" dirty="0" smtClean="0">
                <a:solidFill>
                  <a:prstClr val="black"/>
                </a:solidFill>
                <a:latin typeface="Times New Roman" pitchFamily="18" charset="0"/>
                <a:cs typeface="Times New Roman" pitchFamily="18" charset="0"/>
              </a:rPr>
              <a:t>Definition</a:t>
            </a:r>
          </a:p>
          <a:p>
            <a:pPr marL="469900" indent="-457200">
              <a:spcBef>
                <a:spcPts val="700"/>
              </a:spcBef>
              <a:buClr>
                <a:schemeClr val="tx2"/>
              </a:buClr>
              <a:buSzPct val="84615"/>
              <a:buFont typeface="Arial" pitchFamily="34" charset="0"/>
              <a:buChar char="•"/>
              <a:tabLst>
                <a:tab pos="287020" algn="l"/>
              </a:tabLst>
            </a:pPr>
            <a:endParaRPr lang="en-GB" sz="2400" b="1" dirty="0">
              <a:solidFill>
                <a:prstClr val="black"/>
              </a:solidFill>
              <a:latin typeface="Times New Roman" pitchFamily="18" charset="0"/>
              <a:cs typeface="Times New Roman" pitchFamily="18" charset="0"/>
            </a:endParaRPr>
          </a:p>
          <a:p>
            <a:pPr marL="469900" indent="-457200">
              <a:spcBef>
                <a:spcPts val="605"/>
              </a:spcBef>
              <a:buClr>
                <a:schemeClr val="tx2"/>
              </a:buClr>
              <a:buSzPct val="84615"/>
              <a:buFont typeface="Arial" pitchFamily="34" charset="0"/>
              <a:buChar char="•"/>
              <a:tabLst>
                <a:tab pos="287020" algn="l"/>
              </a:tabLst>
            </a:pPr>
            <a:r>
              <a:rPr lang="en-GB" sz="2400" b="1" spc="5" dirty="0">
                <a:solidFill>
                  <a:prstClr val="black"/>
                </a:solidFill>
                <a:latin typeface="Times New Roman" pitchFamily="18" charset="0"/>
                <a:cs typeface="Times New Roman" pitchFamily="18" charset="0"/>
              </a:rPr>
              <a:t>History</a:t>
            </a:r>
            <a:endParaRPr lang="en-GB" sz="2400" b="1" dirty="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endParaRPr lang="en-GB" sz="2400" b="1" spc="-5" dirty="0" smtClean="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r>
              <a:rPr lang="en-GB" sz="2400" b="1" spc="-5" dirty="0" smtClean="0">
                <a:solidFill>
                  <a:prstClr val="black"/>
                </a:solidFill>
                <a:latin typeface="Times New Roman" pitchFamily="18" charset="0"/>
                <a:cs typeface="Times New Roman" pitchFamily="18" charset="0"/>
              </a:rPr>
              <a:t>Mechanisms  of HBO</a:t>
            </a:r>
          </a:p>
          <a:p>
            <a:pPr marL="469900" indent="-457200">
              <a:spcBef>
                <a:spcPts val="600"/>
              </a:spcBef>
              <a:buClr>
                <a:schemeClr val="tx2"/>
              </a:buClr>
              <a:buSzPct val="84615"/>
              <a:buFont typeface="Arial" pitchFamily="34" charset="0"/>
              <a:buChar char="•"/>
              <a:tabLst>
                <a:tab pos="287020" algn="l"/>
              </a:tabLst>
            </a:pPr>
            <a:endParaRPr lang="en-GB" sz="2400" b="1" spc="-5" dirty="0" smtClean="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r>
              <a:rPr lang="en-GB" sz="2400" b="1" spc="-5" dirty="0" smtClean="0">
                <a:solidFill>
                  <a:prstClr val="black"/>
                </a:solidFill>
                <a:latin typeface="Times New Roman" pitchFamily="18" charset="0"/>
                <a:cs typeface="Times New Roman" pitchFamily="18" charset="0"/>
              </a:rPr>
              <a:t>Types </a:t>
            </a:r>
            <a:r>
              <a:rPr lang="en-GB" sz="2400" b="1" spc="-5" dirty="0">
                <a:solidFill>
                  <a:prstClr val="black"/>
                </a:solidFill>
                <a:latin typeface="Times New Roman" pitchFamily="18" charset="0"/>
                <a:cs typeface="Times New Roman" pitchFamily="18" charset="0"/>
              </a:rPr>
              <a:t>of </a:t>
            </a:r>
            <a:r>
              <a:rPr lang="en-GB" sz="2400" b="1" spc="-5" dirty="0" smtClean="0">
                <a:solidFill>
                  <a:prstClr val="black"/>
                </a:solidFill>
                <a:latin typeface="Times New Roman" pitchFamily="18" charset="0"/>
                <a:cs typeface="Times New Roman" pitchFamily="18" charset="0"/>
              </a:rPr>
              <a:t>HBO</a:t>
            </a:r>
            <a:endParaRPr lang="en-GB" sz="2400" b="1" dirty="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endParaRPr lang="en-GB" sz="2400" b="1" spc="-5" dirty="0" smtClean="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r>
              <a:rPr lang="en-GB" sz="2400" b="1" spc="-5" dirty="0" smtClean="0">
                <a:solidFill>
                  <a:prstClr val="black"/>
                </a:solidFill>
                <a:latin typeface="Times New Roman" pitchFamily="18" charset="0"/>
                <a:cs typeface="Times New Roman" pitchFamily="18" charset="0"/>
              </a:rPr>
              <a:t>Indications</a:t>
            </a:r>
          </a:p>
          <a:p>
            <a:pPr marL="469900" indent="-457200">
              <a:spcBef>
                <a:spcPts val="600"/>
              </a:spcBef>
              <a:buClr>
                <a:schemeClr val="tx2"/>
              </a:buClr>
              <a:buSzPct val="84615"/>
              <a:buFont typeface="Arial" pitchFamily="34" charset="0"/>
              <a:buChar char="•"/>
              <a:tabLst>
                <a:tab pos="287020" algn="l"/>
              </a:tabLst>
            </a:pPr>
            <a:endParaRPr lang="en-GB" sz="2400" b="1" dirty="0" smtClean="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r>
              <a:rPr lang="en-GB" sz="2400" b="1" dirty="0" smtClean="0">
                <a:solidFill>
                  <a:prstClr val="black"/>
                </a:solidFill>
                <a:latin typeface="Times New Roman" pitchFamily="18" charset="0"/>
                <a:cs typeface="Times New Roman" pitchFamily="18" charset="0"/>
              </a:rPr>
              <a:t>Contra</a:t>
            </a:r>
            <a:r>
              <a:rPr lang="en-GB" sz="2400" b="1" spc="-35" dirty="0" smtClean="0">
                <a:solidFill>
                  <a:prstClr val="black"/>
                </a:solidFill>
                <a:latin typeface="Times New Roman" pitchFamily="18" charset="0"/>
                <a:cs typeface="Times New Roman" pitchFamily="18" charset="0"/>
              </a:rPr>
              <a:t> </a:t>
            </a:r>
            <a:r>
              <a:rPr lang="en-GB" sz="2400" b="1" spc="-5" dirty="0" smtClean="0">
                <a:solidFill>
                  <a:prstClr val="black"/>
                </a:solidFill>
                <a:latin typeface="Times New Roman" pitchFamily="18" charset="0"/>
                <a:cs typeface="Times New Roman" pitchFamily="18" charset="0"/>
              </a:rPr>
              <a:t>Indications</a:t>
            </a:r>
            <a:endParaRPr lang="en-GB" sz="2400" b="1" dirty="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endParaRPr lang="en-GB" sz="2400" b="1" spc="-5" dirty="0" smtClean="0">
              <a:solidFill>
                <a:prstClr val="black"/>
              </a:solidFill>
              <a:latin typeface="Times New Roman" pitchFamily="18" charset="0"/>
              <a:cs typeface="Times New Roman" pitchFamily="18" charset="0"/>
            </a:endParaRPr>
          </a:p>
          <a:p>
            <a:pPr marL="469900" indent="-457200">
              <a:spcBef>
                <a:spcPts val="600"/>
              </a:spcBef>
              <a:buClr>
                <a:schemeClr val="tx2"/>
              </a:buClr>
              <a:buSzPct val="84615"/>
              <a:buFont typeface="Arial" pitchFamily="34" charset="0"/>
              <a:buChar char="•"/>
              <a:tabLst>
                <a:tab pos="287020" algn="l"/>
              </a:tabLst>
            </a:pPr>
            <a:r>
              <a:rPr lang="en-GB" sz="2400" b="1" spc="-5" dirty="0" smtClean="0">
                <a:solidFill>
                  <a:prstClr val="black"/>
                </a:solidFill>
                <a:latin typeface="Times New Roman" pitchFamily="18" charset="0"/>
                <a:cs typeface="Times New Roman" pitchFamily="18" charset="0"/>
              </a:rPr>
              <a:t>Complications</a:t>
            </a:r>
            <a:endParaRPr lang="en-GB" sz="2400" b="1" dirty="0">
              <a:solidFill>
                <a:prstClr val="black"/>
              </a:solidFill>
              <a:latin typeface="Times New Roman" pitchFamily="18" charset="0"/>
              <a:cs typeface="Times New Roman" pitchFamily="18" charset="0"/>
            </a:endParaRPr>
          </a:p>
          <a:p>
            <a:pPr marL="0" indent="0">
              <a:buClr>
                <a:schemeClr val="tx2"/>
              </a:buClr>
              <a:buNone/>
            </a:pP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204864"/>
            <a:ext cx="404235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998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39498"/>
            <a:ext cx="8424936" cy="677108"/>
          </a:xfrm>
          <a:effectLst/>
        </p:spPr>
        <p:txBody>
          <a:bodyPr/>
          <a:lstStyle/>
          <a:p>
            <a:pPr marL="0" indent="0" algn="ctr">
              <a:buNone/>
            </a:pPr>
            <a:r>
              <a:rPr lang="en-GB" sz="4400" dirty="0" smtClean="0">
                <a:solidFill>
                  <a:srgbClr val="FFFF00"/>
                </a:solidFill>
                <a:effectLst/>
              </a:rPr>
              <a:t>Definition</a:t>
            </a:r>
            <a:endParaRPr lang="en-GB" sz="4400" dirty="0">
              <a:solidFill>
                <a:srgbClr val="FFFF00"/>
              </a:solidFill>
              <a:effectLst/>
            </a:endParaRPr>
          </a:p>
        </p:txBody>
      </p:sp>
      <p:sp>
        <p:nvSpPr>
          <p:cNvPr id="4" name="Text Placeholder 3"/>
          <p:cNvSpPr>
            <a:spLocks noGrp="1"/>
          </p:cNvSpPr>
          <p:nvPr>
            <p:ph type="body" idx="1"/>
          </p:nvPr>
        </p:nvSpPr>
        <p:spPr>
          <a:xfrm>
            <a:off x="395536" y="2708920"/>
            <a:ext cx="7992888" cy="2734051"/>
          </a:xfrm>
        </p:spPr>
        <p:txBody>
          <a:bodyPr>
            <a:normAutofit/>
          </a:bodyPr>
          <a:lstStyle/>
          <a:p>
            <a:pPr marL="45720" indent="0" algn="l">
              <a:buNone/>
            </a:pPr>
            <a:r>
              <a:rPr lang="en-GB" sz="2400" dirty="0" smtClean="0">
                <a:solidFill>
                  <a:schemeClr val="tx1"/>
                </a:solidFill>
                <a:latin typeface="Times New Roman" pitchFamily="18" charset="0"/>
                <a:cs typeface="Times New Roman" pitchFamily="18" charset="0"/>
              </a:rPr>
              <a:t>The intermittent  administration of 100% Oxygen at  higher than atmospheric  pressure, i.e. where oxygen dissolves in arterial blood plasma in  increased amounts.</a:t>
            </a:r>
            <a:endParaRPr lang="en-GB"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46794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35940" y="1523088"/>
            <a:ext cx="7595870" cy="822020"/>
          </a:xfrm>
          <a:prstGeom prst="rect">
            <a:avLst/>
          </a:prstGeom>
        </p:spPr>
        <p:txBody>
          <a:bodyPr vert="horz" wrap="square" lIns="0" tIns="44450" rIns="0" bIns="0" rtlCol="0">
            <a:spAutoFit/>
          </a:bodyPr>
          <a:lstStyle/>
          <a:p>
            <a:pPr marL="287020" indent="-274320">
              <a:spcBef>
                <a:spcPts val="350"/>
              </a:spcBef>
              <a:buClr>
                <a:srgbClr val="F3A346"/>
              </a:buClr>
              <a:buSzPct val="83928"/>
              <a:buFont typeface="Wingdings 2"/>
              <a:buChar char=""/>
              <a:tabLst>
                <a:tab pos="287020" algn="l"/>
              </a:tabLst>
            </a:pPr>
            <a:r>
              <a:rPr sz="2400" spc="-10" dirty="0">
                <a:solidFill>
                  <a:prstClr val="black"/>
                </a:solidFill>
                <a:latin typeface="Times New Roman" pitchFamily="18" charset="0"/>
                <a:cs typeface="Times New Roman" pitchFamily="18" charset="0"/>
              </a:rPr>
              <a:t>Initial</a:t>
            </a:r>
            <a:r>
              <a:rPr sz="2400" spc="-35" dirty="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discovery</a:t>
            </a:r>
            <a:r>
              <a:rPr lang="en-GB" sz="2400" dirty="0" smtClean="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a:p>
            <a:pPr marL="377190" lvl="1">
              <a:spcBef>
                <a:spcPts val="254"/>
              </a:spcBef>
              <a:buClr>
                <a:srgbClr val="D5903C"/>
              </a:buClr>
              <a:buSzPct val="83928"/>
              <a:tabLst>
                <a:tab pos="653415" algn="l"/>
              </a:tabLst>
            </a:pPr>
            <a:r>
              <a:rPr lang="en-GB" sz="2400" spc="-10" dirty="0" smtClean="0">
                <a:solidFill>
                  <a:prstClr val="black"/>
                </a:solidFill>
                <a:latin typeface="Times New Roman" pitchFamily="18" charset="0"/>
                <a:cs typeface="Times New Roman" pitchFamily="18" charset="0"/>
              </a:rPr>
              <a:t>In </a:t>
            </a:r>
            <a:r>
              <a:rPr sz="2400" spc="-10" dirty="0" smtClean="0">
                <a:solidFill>
                  <a:prstClr val="black"/>
                </a:solidFill>
                <a:latin typeface="Times New Roman" pitchFamily="18" charset="0"/>
                <a:cs typeface="Times New Roman" pitchFamily="18" charset="0"/>
              </a:rPr>
              <a:t>1662 </a:t>
            </a:r>
            <a:r>
              <a:rPr sz="2400" spc="-5" dirty="0">
                <a:solidFill>
                  <a:prstClr val="black"/>
                </a:solidFill>
                <a:latin typeface="Times New Roman" pitchFamily="18" charset="0"/>
                <a:cs typeface="Times New Roman" pitchFamily="18" charset="0"/>
              </a:rPr>
              <a:t> </a:t>
            </a:r>
            <a:r>
              <a:rPr sz="2400" spc="-10" dirty="0">
                <a:solidFill>
                  <a:srgbClr val="FFC000"/>
                </a:solidFill>
                <a:latin typeface="Times New Roman" pitchFamily="18" charset="0"/>
                <a:cs typeface="Times New Roman" pitchFamily="18" charset="0"/>
              </a:rPr>
              <a:t>Henshaw</a:t>
            </a:r>
            <a:r>
              <a:rPr sz="2400" spc="-10" dirty="0">
                <a:solidFill>
                  <a:srgbClr val="FFFFFF"/>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built first </a:t>
            </a:r>
            <a:r>
              <a:rPr sz="2400" spc="-10" dirty="0">
                <a:solidFill>
                  <a:prstClr val="black"/>
                </a:solidFill>
                <a:latin typeface="Times New Roman" pitchFamily="18" charset="0"/>
                <a:cs typeface="Times New Roman" pitchFamily="18" charset="0"/>
              </a:rPr>
              <a:t>hyperbaric</a:t>
            </a:r>
            <a:r>
              <a:rPr sz="2400" spc="-22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chamber</a:t>
            </a:r>
            <a:endParaRPr sz="2400" dirty="0">
              <a:solidFill>
                <a:prstClr val="black"/>
              </a:solidFill>
              <a:latin typeface="Times New Roman" pitchFamily="18" charset="0"/>
              <a:cs typeface="Times New Roman" pitchFamily="18" charset="0"/>
            </a:endParaRPr>
          </a:p>
        </p:txBody>
      </p:sp>
      <p:sp>
        <p:nvSpPr>
          <p:cNvPr id="6" name="object 6"/>
          <p:cNvSpPr/>
          <p:nvPr/>
        </p:nvSpPr>
        <p:spPr>
          <a:xfrm>
            <a:off x="2394340" y="2852936"/>
            <a:ext cx="3962400" cy="28956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2645950" y="5990420"/>
            <a:ext cx="3710790" cy="452120"/>
          </a:xfrm>
          <a:prstGeom prst="rect">
            <a:avLst/>
          </a:prstGeom>
        </p:spPr>
        <p:txBody>
          <a:bodyPr vert="horz" wrap="square" lIns="0" tIns="12065" rIns="0" bIns="0" rtlCol="0">
            <a:spAutoFit/>
          </a:bodyPr>
          <a:lstStyle/>
          <a:p>
            <a:pPr marL="12700">
              <a:spcBef>
                <a:spcPts val="95"/>
              </a:spcBef>
            </a:pPr>
            <a:r>
              <a:rPr sz="2800" spc="-10" dirty="0" err="1" smtClean="0">
                <a:solidFill>
                  <a:srgbClr val="212512"/>
                </a:solidFill>
                <a:latin typeface="Impact"/>
                <a:cs typeface="Impact"/>
              </a:rPr>
              <a:t>Henshaw’s</a:t>
            </a:r>
            <a:r>
              <a:rPr lang="en-GB" sz="2800" spc="-10" dirty="0" smtClean="0">
                <a:solidFill>
                  <a:srgbClr val="212512"/>
                </a:solidFill>
                <a:latin typeface="Impact"/>
                <a:cs typeface="Impact"/>
              </a:rPr>
              <a:t>   </a:t>
            </a:r>
            <a:endParaRPr sz="2800" dirty="0">
              <a:solidFill>
                <a:prstClr val="black"/>
              </a:solidFill>
              <a:latin typeface="Impact"/>
              <a:cs typeface="Impact"/>
            </a:endParaRPr>
          </a:p>
        </p:txBody>
      </p:sp>
      <p:sp>
        <p:nvSpPr>
          <p:cNvPr id="9" name="object 9"/>
          <p:cNvSpPr txBox="1"/>
          <p:nvPr/>
        </p:nvSpPr>
        <p:spPr>
          <a:xfrm>
            <a:off x="4582079" y="6011365"/>
            <a:ext cx="1702435" cy="452120"/>
          </a:xfrm>
          <a:prstGeom prst="rect">
            <a:avLst/>
          </a:prstGeom>
        </p:spPr>
        <p:txBody>
          <a:bodyPr vert="horz" wrap="square" lIns="0" tIns="12065" rIns="0" bIns="0" rtlCol="0">
            <a:spAutoFit/>
          </a:bodyPr>
          <a:lstStyle/>
          <a:p>
            <a:pPr marL="12700">
              <a:spcBef>
                <a:spcPts val="95"/>
              </a:spcBef>
            </a:pPr>
            <a:r>
              <a:rPr sz="2800" spc="-5" dirty="0">
                <a:solidFill>
                  <a:srgbClr val="212512"/>
                </a:solidFill>
                <a:latin typeface="Impact"/>
                <a:cs typeface="Impact"/>
              </a:rPr>
              <a:t>Domicilium</a:t>
            </a:r>
            <a:endParaRPr sz="2800" dirty="0">
              <a:solidFill>
                <a:prstClr val="black"/>
              </a:solidFill>
              <a:latin typeface="Impact"/>
              <a:cs typeface="Impact"/>
            </a:endParaRPr>
          </a:p>
        </p:txBody>
      </p:sp>
      <p:sp>
        <p:nvSpPr>
          <p:cNvPr id="2" name="Title 1"/>
          <p:cNvSpPr>
            <a:spLocks noGrp="1"/>
          </p:cNvSpPr>
          <p:nvPr>
            <p:ph type="title"/>
          </p:nvPr>
        </p:nvSpPr>
        <p:spPr>
          <a:xfrm>
            <a:off x="1379878" y="116632"/>
            <a:ext cx="6512511" cy="677108"/>
          </a:xfrm>
        </p:spPr>
        <p:txBody>
          <a:bodyPr/>
          <a:lstStyle/>
          <a:p>
            <a:pPr marL="0" indent="0" algn="ctr">
              <a:buNone/>
            </a:pPr>
            <a:r>
              <a:rPr lang="en-GB" sz="4400" b="1" dirty="0" smtClean="0">
                <a:solidFill>
                  <a:srgbClr val="FFFF00"/>
                </a:solidFill>
                <a:effectLst/>
              </a:rPr>
              <a:t>History</a:t>
            </a:r>
            <a:endParaRPr lang="en-GB" sz="4400" b="1" dirty="0">
              <a:solidFill>
                <a:srgbClr val="FFFF00"/>
              </a:solidFill>
              <a:effectLst/>
            </a:endParaRPr>
          </a:p>
        </p:txBody>
      </p:sp>
    </p:spTree>
    <p:extLst>
      <p:ext uri="{BB962C8B-B14F-4D97-AF65-F5344CB8AC3E}">
        <p14:creationId xmlns:p14="http://schemas.microsoft.com/office/powerpoint/2010/main" val="3205570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11560" y="1268760"/>
            <a:ext cx="7931224" cy="4308872"/>
          </a:xfrm>
        </p:spPr>
        <p:txBody>
          <a:bodyPr/>
          <a:lstStyle/>
          <a:p>
            <a:pPr>
              <a:buFont typeface="Arial" pitchFamily="34" charset="0"/>
              <a:buChar char="•"/>
            </a:pPr>
            <a:r>
              <a:rPr lang="en-GB" sz="2400" dirty="0">
                <a:latin typeface="Times New Roman" pitchFamily="18" charset="0"/>
                <a:cs typeface="Times New Roman" pitchFamily="18" charset="0"/>
              </a:rPr>
              <a:t>1870-Surgical use  Fontaine &amp; Bert  Used for </a:t>
            </a:r>
            <a:r>
              <a:rPr lang="en-GB" sz="2400" dirty="0" smtClean="0">
                <a:latin typeface="Times New Roman" pitchFamily="18" charset="0"/>
                <a:cs typeface="Times New Roman" pitchFamily="18" charset="0"/>
              </a:rPr>
              <a:t>Wounds</a:t>
            </a:r>
          </a:p>
          <a:p>
            <a:pPr>
              <a:buFont typeface="Arial" pitchFamily="34" charset="0"/>
              <a:buChar char="•"/>
            </a:pPr>
            <a:endParaRPr lang="en-GB" sz="2400" dirty="0" smtClean="0">
              <a:latin typeface="Times New Roman" pitchFamily="18" charset="0"/>
              <a:cs typeface="Times New Roman" pitchFamily="18" charset="0"/>
            </a:endParaRPr>
          </a:p>
          <a:p>
            <a:pPr>
              <a:buFont typeface="Arial" pitchFamily="34" charset="0"/>
              <a:buChar char="•"/>
            </a:pPr>
            <a:r>
              <a:rPr lang="en-GB" sz="2400" dirty="0" smtClean="0">
                <a:latin typeface="Times New Roman" pitchFamily="18" charset="0"/>
                <a:cs typeface="Times New Roman" pitchFamily="18" charset="0"/>
              </a:rPr>
              <a:t>1889 </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Moir,Reduced</a:t>
            </a:r>
            <a:r>
              <a:rPr lang="en-GB" sz="2400" dirty="0">
                <a:latin typeface="Times New Roman" pitchFamily="18" charset="0"/>
                <a:cs typeface="Times New Roman" pitchFamily="18" charset="0"/>
              </a:rPr>
              <a:t> mortality rate of decompression sickness  from 25% to only 1.6% per year</a:t>
            </a:r>
            <a:r>
              <a:rPr lang="en-GB" sz="2400" dirty="0" smtClean="0">
                <a:latin typeface="Times New Roman" pitchFamily="18" charset="0"/>
                <a:cs typeface="Times New Roman" pitchFamily="18" charset="0"/>
              </a:rPr>
              <a:t>.</a:t>
            </a:r>
          </a:p>
          <a:p>
            <a:pPr marL="45720" indent="0">
              <a:buNone/>
            </a:pPr>
            <a:endParaRPr lang="en-GB" sz="2400" dirty="0" smtClean="0">
              <a:latin typeface="Times New Roman" pitchFamily="18" charset="0"/>
              <a:cs typeface="Times New Roman" pitchFamily="18" charset="0"/>
            </a:endParaRPr>
          </a:p>
          <a:p>
            <a:pPr>
              <a:buFont typeface="Arial" pitchFamily="34" charset="0"/>
              <a:buChar char="•"/>
            </a:pPr>
            <a:r>
              <a:rPr lang="en-GB" sz="2400" dirty="0" smtClean="0">
                <a:latin typeface="Times New Roman" pitchFamily="18" charset="0"/>
                <a:cs typeface="Times New Roman" pitchFamily="18" charset="0"/>
              </a:rPr>
              <a:t>1960 </a:t>
            </a:r>
            <a:r>
              <a:rPr lang="en-GB" sz="2400" dirty="0">
                <a:latin typeface="Times New Roman" pitchFamily="18" charset="0"/>
                <a:cs typeface="Times New Roman" pitchFamily="18" charset="0"/>
              </a:rPr>
              <a:t>– </a:t>
            </a:r>
            <a:r>
              <a:rPr lang="en-GB" sz="2400" dirty="0" err="1">
                <a:latin typeface="Times New Roman" pitchFamily="18" charset="0"/>
                <a:cs typeface="Times New Roman" pitchFamily="18" charset="0"/>
              </a:rPr>
              <a:t>BOEREMA,Pioneered</a:t>
            </a:r>
            <a:r>
              <a:rPr lang="en-GB" sz="2400" dirty="0">
                <a:latin typeface="Times New Roman" pitchFamily="18" charset="0"/>
                <a:cs typeface="Times New Roman" pitchFamily="18" charset="0"/>
              </a:rPr>
              <a:t> the application of HBO to many medical  </a:t>
            </a:r>
            <a:r>
              <a:rPr lang="en-GB" sz="2400" dirty="0" err="1">
                <a:latin typeface="Times New Roman" pitchFamily="18" charset="0"/>
                <a:cs typeface="Times New Roman" pitchFamily="18" charset="0"/>
              </a:rPr>
              <a:t>problems.Performs</a:t>
            </a:r>
            <a:r>
              <a:rPr lang="en-GB" sz="2400" dirty="0">
                <a:latin typeface="Times New Roman" pitchFamily="18" charset="0"/>
                <a:cs typeface="Times New Roman" pitchFamily="18" charset="0"/>
              </a:rPr>
              <a:t> first surgery with </a:t>
            </a:r>
            <a:r>
              <a:rPr lang="en-GB" sz="2400" dirty="0" err="1">
                <a:latin typeface="Times New Roman" pitchFamily="18" charset="0"/>
                <a:cs typeface="Times New Roman" pitchFamily="18" charset="0"/>
              </a:rPr>
              <a:t>HBO.Discovered</a:t>
            </a:r>
            <a:r>
              <a:rPr lang="en-GB" sz="2400" dirty="0">
                <a:latin typeface="Times New Roman" pitchFamily="18" charset="0"/>
                <a:cs typeface="Times New Roman" pitchFamily="18" charset="0"/>
              </a:rPr>
              <a:t> that </a:t>
            </a:r>
            <a:r>
              <a:rPr lang="en-GB" sz="2400" dirty="0" err="1">
                <a:latin typeface="Times New Roman" pitchFamily="18" charset="0"/>
                <a:cs typeface="Times New Roman" pitchFamily="18" charset="0"/>
              </a:rPr>
              <a:t>Hgb</a:t>
            </a:r>
            <a:r>
              <a:rPr lang="en-GB" sz="2400" dirty="0">
                <a:latin typeface="Times New Roman" pitchFamily="18" charset="0"/>
                <a:cs typeface="Times New Roman" pitchFamily="18" charset="0"/>
              </a:rPr>
              <a:t> wasn’t necessary for O2  transport</a:t>
            </a:r>
          </a:p>
          <a:p>
            <a:pPr marL="45720" indent="0">
              <a:buNone/>
            </a:pPr>
            <a:endParaRPr lang="en-GB" dirty="0" smtClean="0"/>
          </a:p>
          <a:p>
            <a:pPr>
              <a:buFont typeface="Arial" pitchFamily="34" charset="0"/>
              <a:buChar char="•"/>
            </a:pPr>
            <a:r>
              <a:rPr lang="en-GB" sz="2400" dirty="0" err="1" smtClean="0">
                <a:latin typeface="Times New Roman" pitchFamily="18" charset="0"/>
                <a:cs typeface="Times New Roman" pitchFamily="18" charset="0"/>
              </a:rPr>
              <a:t>Brummelkamp</a:t>
            </a:r>
            <a:r>
              <a:rPr lang="en-GB" sz="2400" dirty="0" smtClean="0">
                <a:latin typeface="Times New Roman" pitchFamily="18" charset="0"/>
                <a:cs typeface="Times New Roman" pitchFamily="18" charset="0"/>
              </a:rPr>
              <a:t> </a:t>
            </a:r>
            <a:r>
              <a:rPr lang="en-GB" sz="2400" dirty="0">
                <a:latin typeface="Times New Roman" pitchFamily="18" charset="0"/>
                <a:cs typeface="Times New Roman" pitchFamily="18" charset="0"/>
              </a:rPr>
              <a:t>discovered effects on anaerobes</a:t>
            </a:r>
          </a:p>
          <a:p>
            <a:pPr>
              <a:buFont typeface="Arial" pitchFamily="34" charset="0"/>
              <a:buChar char="•"/>
            </a:pPr>
            <a:endParaRPr lang="en-GB" dirty="0"/>
          </a:p>
        </p:txBody>
      </p:sp>
    </p:spTree>
    <p:extLst>
      <p:ext uri="{BB962C8B-B14F-4D97-AF65-F5344CB8AC3E}">
        <p14:creationId xmlns:p14="http://schemas.microsoft.com/office/powerpoint/2010/main" val="1742823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10985" y="1340768"/>
            <a:ext cx="8016875" cy="5723170"/>
          </a:xfrm>
          <a:prstGeom prst="rect">
            <a:avLst/>
          </a:prstGeom>
        </p:spPr>
        <p:txBody>
          <a:bodyPr vert="horz" wrap="square" lIns="0" tIns="12065" rIns="0" bIns="0" rtlCol="0">
            <a:spAutoFit/>
          </a:bodyPr>
          <a:lstStyle/>
          <a:p>
            <a:pPr marL="469265" marR="5080" indent="-457200">
              <a:lnSpc>
                <a:spcPct val="100000"/>
              </a:lnSpc>
              <a:spcBef>
                <a:spcPts val="95"/>
              </a:spcBef>
              <a:buClr>
                <a:srgbClr val="FFFF00"/>
              </a:buClr>
              <a:buSzPct val="83928"/>
              <a:buFont typeface="Arial" pitchFamily="34" charset="0"/>
              <a:buChar char="•"/>
              <a:tabLst>
                <a:tab pos="368935" algn="l"/>
                <a:tab pos="369570" algn="l"/>
              </a:tabLst>
            </a:pPr>
            <a:r>
              <a:rPr lang="en-GB" sz="2400" spc="-40" dirty="0" smtClean="0">
                <a:latin typeface="Times New Roman" pitchFamily="18" charset="0"/>
                <a:cs typeface="Times New Roman" pitchFamily="18" charset="0"/>
              </a:rPr>
              <a:t>N</a:t>
            </a:r>
            <a:r>
              <a:rPr sz="2400" spc="-15" dirty="0" err="1" smtClean="0">
                <a:latin typeface="Times New Roman" pitchFamily="18" charset="0"/>
                <a:cs typeface="Times New Roman" pitchFamily="18" charset="0"/>
              </a:rPr>
              <a:t>ormally</a:t>
            </a:r>
            <a:r>
              <a:rPr sz="2400" spc="-10" dirty="0" smtClean="0">
                <a:latin typeface="Times New Roman" pitchFamily="18" charset="0"/>
                <a:cs typeface="Times New Roman" pitchFamily="18" charset="0"/>
              </a:rPr>
              <a:t> </a:t>
            </a:r>
            <a:r>
              <a:rPr lang="en-GB" sz="2400" spc="-10" dirty="0" smtClean="0">
                <a:latin typeface="Times New Roman" pitchFamily="18" charset="0"/>
                <a:cs typeface="Times New Roman" pitchFamily="18" charset="0"/>
              </a:rPr>
              <a:t>,</a:t>
            </a:r>
            <a:r>
              <a:rPr sz="2400" spc="-30" dirty="0" smtClean="0">
                <a:latin typeface="Times New Roman" pitchFamily="18" charset="0"/>
                <a:cs typeface="Times New Roman" pitchFamily="18" charset="0"/>
              </a:rPr>
              <a:t>O</a:t>
            </a:r>
            <a:r>
              <a:rPr lang="en-GB" sz="2400" spc="-30" dirty="0" smtClean="0">
                <a:latin typeface="Times New Roman" pitchFamily="18" charset="0"/>
                <a:cs typeface="Times New Roman" pitchFamily="18" charset="0"/>
              </a:rPr>
              <a:t>2 demand is</a:t>
            </a:r>
            <a:r>
              <a:rPr sz="2400" spc="-15" dirty="0" smtClean="0">
                <a:latin typeface="Times New Roman" pitchFamily="18" charset="0"/>
                <a:cs typeface="Times New Roman" pitchFamily="18" charset="0"/>
              </a:rPr>
              <a:t> </a:t>
            </a:r>
            <a:r>
              <a:rPr sz="2400" spc="-10" dirty="0">
                <a:latin typeface="Times New Roman" pitchFamily="18" charset="0"/>
                <a:cs typeface="Times New Roman" pitchFamily="18" charset="0"/>
              </a:rPr>
              <a:t>met </a:t>
            </a:r>
            <a:r>
              <a:rPr lang="en-GB" sz="2400" spc="-15" dirty="0" smtClean="0">
                <a:latin typeface="Times New Roman" pitchFamily="18" charset="0"/>
                <a:cs typeface="Times New Roman" pitchFamily="18" charset="0"/>
              </a:rPr>
              <a:t>by </a:t>
            </a:r>
            <a:r>
              <a:rPr sz="2400" spc="-10" dirty="0" smtClean="0">
                <a:latin typeface="Times New Roman" pitchFamily="18" charset="0"/>
                <a:cs typeface="Times New Roman" pitchFamily="18" charset="0"/>
              </a:rPr>
              <a:t>the </a:t>
            </a:r>
            <a:r>
              <a:rPr sz="2400" spc="-30" dirty="0" smtClean="0">
                <a:latin typeface="Times New Roman" pitchFamily="18" charset="0"/>
                <a:cs typeface="Times New Roman" pitchFamily="18" charset="0"/>
              </a:rPr>
              <a:t>Oxygen</a:t>
            </a:r>
            <a:r>
              <a:rPr lang="en-GB" sz="2400" spc="-30" dirty="0" smtClean="0">
                <a:latin typeface="Times New Roman" pitchFamily="18" charset="0"/>
                <a:cs typeface="Times New Roman" pitchFamily="18" charset="0"/>
              </a:rPr>
              <a:t> </a:t>
            </a:r>
            <a:r>
              <a:rPr sz="2400" spc="-10" dirty="0" smtClean="0">
                <a:latin typeface="Times New Roman" pitchFamily="18" charset="0"/>
                <a:cs typeface="Times New Roman" pitchFamily="18" charset="0"/>
              </a:rPr>
              <a:t>combined </a:t>
            </a:r>
            <a:r>
              <a:rPr sz="2400" spc="-25" dirty="0">
                <a:latin typeface="Times New Roman" pitchFamily="18" charset="0"/>
                <a:cs typeface="Times New Roman" pitchFamily="18" charset="0"/>
              </a:rPr>
              <a:t>to </a:t>
            </a:r>
            <a:r>
              <a:rPr sz="2400" spc="-30" dirty="0">
                <a:latin typeface="Times New Roman" pitchFamily="18" charset="0"/>
                <a:cs typeface="Times New Roman" pitchFamily="18" charset="0"/>
              </a:rPr>
              <a:t>Hb, </a:t>
            </a:r>
            <a:r>
              <a:rPr sz="2400" spc="-10" dirty="0">
                <a:latin typeface="Times New Roman" pitchFamily="18" charset="0"/>
                <a:cs typeface="Times New Roman" pitchFamily="18" charset="0"/>
              </a:rPr>
              <a:t>which </a:t>
            </a:r>
            <a:r>
              <a:rPr sz="2400" spc="-5" dirty="0">
                <a:latin typeface="Times New Roman" pitchFamily="18" charset="0"/>
                <a:cs typeface="Times New Roman" pitchFamily="18" charset="0"/>
              </a:rPr>
              <a:t>is</a:t>
            </a:r>
            <a:r>
              <a:rPr sz="2400" spc="-480" dirty="0">
                <a:latin typeface="Times New Roman" pitchFamily="18" charset="0"/>
                <a:cs typeface="Times New Roman" pitchFamily="18" charset="0"/>
              </a:rPr>
              <a:t> </a:t>
            </a:r>
            <a:r>
              <a:rPr lang="en-GB" sz="2400" spc="-480" dirty="0" smtClean="0">
                <a:latin typeface="Times New Roman" pitchFamily="18" charset="0"/>
                <a:cs typeface="Times New Roman" pitchFamily="18" charset="0"/>
              </a:rPr>
              <a:t> </a:t>
            </a:r>
            <a:r>
              <a:rPr sz="2400" spc="-15" dirty="0" smtClean="0">
                <a:latin typeface="Times New Roman" pitchFamily="18" charset="0"/>
                <a:cs typeface="Times New Roman" pitchFamily="18" charset="0"/>
              </a:rPr>
              <a:t>95</a:t>
            </a:r>
            <a:r>
              <a:rPr sz="2400" spc="-5" dirty="0" smtClean="0">
                <a:latin typeface="Times New Roman" pitchFamily="18" charset="0"/>
                <a:cs typeface="Times New Roman" pitchFamily="18" charset="0"/>
              </a:rPr>
              <a:t>%</a:t>
            </a:r>
            <a:r>
              <a:rPr sz="2400" spc="-80" dirty="0" smtClean="0">
                <a:latin typeface="Times New Roman" pitchFamily="18" charset="0"/>
                <a:cs typeface="Times New Roman" pitchFamily="18" charset="0"/>
              </a:rPr>
              <a:t> </a:t>
            </a:r>
            <a:r>
              <a:rPr sz="2400" spc="-15" dirty="0">
                <a:latin typeface="Times New Roman" pitchFamily="18" charset="0"/>
                <a:cs typeface="Times New Roman" pitchFamily="18" charset="0"/>
              </a:rPr>
              <a:t>saturated</a:t>
            </a:r>
            <a:r>
              <a:rPr sz="2400" spc="-15" dirty="0" smtClean="0">
                <a:latin typeface="Times New Roman" pitchFamily="18" charset="0"/>
                <a:cs typeface="Times New Roman" pitchFamily="18" charset="0"/>
              </a:rPr>
              <a:t>.</a:t>
            </a:r>
            <a:endParaRPr lang="en-GB" sz="2400" spc="-15" dirty="0" smtClean="0">
              <a:latin typeface="Times New Roman" pitchFamily="18" charset="0"/>
              <a:cs typeface="Times New Roman" pitchFamily="18" charset="0"/>
            </a:endParaRPr>
          </a:p>
          <a:p>
            <a:pPr marL="469265" marR="5080" indent="-457200">
              <a:lnSpc>
                <a:spcPct val="100000"/>
              </a:lnSpc>
              <a:spcBef>
                <a:spcPts val="95"/>
              </a:spcBef>
              <a:buClr>
                <a:srgbClr val="FFFF00"/>
              </a:buClr>
              <a:buSzPct val="83928"/>
              <a:buFont typeface="Arial" pitchFamily="34" charset="0"/>
              <a:buChar char="•"/>
              <a:tabLst>
                <a:tab pos="368935" algn="l"/>
                <a:tab pos="369570" algn="l"/>
              </a:tabLst>
            </a:pPr>
            <a:endParaRPr lang="en-GB" sz="2400" spc="-15" dirty="0" smtClean="0">
              <a:latin typeface="Times New Roman" pitchFamily="18" charset="0"/>
              <a:cs typeface="Times New Roman" pitchFamily="18" charset="0"/>
            </a:endParaRPr>
          </a:p>
          <a:p>
            <a:pPr marL="354965" marR="278130" indent="-342900">
              <a:spcBef>
                <a:spcPts val="605"/>
              </a:spcBef>
              <a:buClr>
                <a:srgbClr val="FFFF00"/>
              </a:buClr>
              <a:buSzPct val="83928"/>
              <a:buFont typeface="Arial" pitchFamily="34" charset="0"/>
              <a:buChar char="•"/>
              <a:tabLst>
                <a:tab pos="287020" algn="l"/>
              </a:tabLst>
            </a:pPr>
            <a:r>
              <a:rPr lang="en-GB" sz="2400" spc="-40" dirty="0">
                <a:latin typeface="Times New Roman" pitchFamily="18" charset="0"/>
                <a:cs typeface="Times New Roman" pitchFamily="18" charset="0"/>
              </a:rPr>
              <a:t>Even </a:t>
            </a:r>
            <a:r>
              <a:rPr lang="en-GB" sz="2400" spc="-5" dirty="0">
                <a:latin typeface="Times New Roman" pitchFamily="18" charset="0"/>
                <a:cs typeface="Times New Roman" pitchFamily="18" charset="0"/>
              </a:rPr>
              <a:t>if </a:t>
            </a:r>
            <a:r>
              <a:rPr lang="en-GB" sz="2400" spc="-40" dirty="0">
                <a:latin typeface="Times New Roman" pitchFamily="18" charset="0"/>
                <a:cs typeface="Times New Roman" pitchFamily="18" charset="0"/>
              </a:rPr>
              <a:t>we </a:t>
            </a:r>
            <a:r>
              <a:rPr lang="en-GB" sz="2400" spc="-10" dirty="0">
                <a:latin typeface="Times New Roman" pitchFamily="18" charset="0"/>
                <a:cs typeface="Times New Roman" pitchFamily="18" charset="0"/>
              </a:rPr>
              <a:t>increase the pO2 </a:t>
            </a:r>
            <a:r>
              <a:rPr lang="en-GB" sz="2400" spc="-5" dirty="0">
                <a:latin typeface="Times New Roman" pitchFamily="18" charset="0"/>
                <a:cs typeface="Times New Roman" pitchFamily="18" charset="0"/>
              </a:rPr>
              <a:t>, </a:t>
            </a:r>
            <a:r>
              <a:rPr lang="en-GB" sz="2400" spc="-5" dirty="0" err="1">
                <a:latin typeface="Times New Roman" pitchFamily="18" charset="0"/>
                <a:cs typeface="Times New Roman" pitchFamily="18" charset="0"/>
              </a:rPr>
              <a:t>hemoglobin</a:t>
            </a:r>
            <a:r>
              <a:rPr lang="en-GB" sz="2400" spc="-375" dirty="0">
                <a:latin typeface="Times New Roman" pitchFamily="18" charset="0"/>
                <a:cs typeface="Times New Roman" pitchFamily="18" charset="0"/>
              </a:rPr>
              <a:t> </a:t>
            </a:r>
            <a:r>
              <a:rPr lang="en-GB" sz="2400" spc="-10" dirty="0" smtClean="0">
                <a:latin typeface="Times New Roman" pitchFamily="18" charset="0"/>
                <a:cs typeface="Times New Roman" pitchFamily="18" charset="0"/>
              </a:rPr>
              <a:t>can’t  </a:t>
            </a:r>
            <a:r>
              <a:rPr lang="en-GB" sz="2400" dirty="0">
                <a:latin typeface="Times New Roman" pitchFamily="18" charset="0"/>
                <a:cs typeface="Times New Roman" pitchFamily="18" charset="0"/>
              </a:rPr>
              <a:t>carry </a:t>
            </a:r>
            <a:r>
              <a:rPr lang="en-GB" sz="2400" spc="-15" dirty="0">
                <a:latin typeface="Times New Roman" pitchFamily="18" charset="0"/>
                <a:cs typeface="Times New Roman" pitchFamily="18" charset="0"/>
              </a:rPr>
              <a:t>more </a:t>
            </a:r>
            <a:r>
              <a:rPr lang="en-GB" sz="2400" spc="-40" dirty="0">
                <a:latin typeface="Times New Roman" pitchFamily="18" charset="0"/>
                <a:cs typeface="Times New Roman" pitchFamily="18" charset="0"/>
              </a:rPr>
              <a:t>oxygen </a:t>
            </a:r>
            <a:r>
              <a:rPr lang="en-GB" sz="2400" spc="-5" dirty="0">
                <a:latin typeface="Times New Roman" pitchFamily="18" charset="0"/>
                <a:cs typeface="Times New Roman" pitchFamily="18" charset="0"/>
              </a:rPr>
              <a:t>as it is 100%</a:t>
            </a:r>
            <a:r>
              <a:rPr lang="en-GB" sz="2400" spc="-470" dirty="0">
                <a:latin typeface="Times New Roman" pitchFamily="18" charset="0"/>
                <a:cs typeface="Times New Roman" pitchFamily="18" charset="0"/>
              </a:rPr>
              <a:t>  </a:t>
            </a:r>
            <a:r>
              <a:rPr lang="en-GB" sz="2400" spc="-15" dirty="0">
                <a:latin typeface="Times New Roman" pitchFamily="18" charset="0"/>
                <a:cs typeface="Times New Roman" pitchFamily="18" charset="0"/>
              </a:rPr>
              <a:t>saturated</a:t>
            </a:r>
            <a:r>
              <a:rPr lang="en-GB" sz="2400" spc="-15" dirty="0" smtClean="0">
                <a:latin typeface="Times New Roman" pitchFamily="18" charset="0"/>
                <a:cs typeface="Times New Roman" pitchFamily="18" charset="0"/>
              </a:rPr>
              <a:t>.</a:t>
            </a:r>
            <a:endParaRPr sz="2400" dirty="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endParaRPr lang="en-GB" sz="2400" spc="-5" dirty="0" smtClean="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r>
              <a:rPr sz="2400" spc="-5" dirty="0" smtClean="0">
                <a:latin typeface="Times New Roman" pitchFamily="18" charset="0"/>
                <a:cs typeface="Times New Roman" pitchFamily="18" charset="0"/>
              </a:rPr>
              <a:t>100 </a:t>
            </a:r>
            <a:r>
              <a:rPr sz="2400" spc="-5" dirty="0">
                <a:latin typeface="Times New Roman" pitchFamily="18" charset="0"/>
                <a:cs typeface="Times New Roman" pitchFamily="18" charset="0"/>
              </a:rPr>
              <a:t>ml </a:t>
            </a:r>
            <a:r>
              <a:rPr sz="2400" spc="-10" dirty="0">
                <a:latin typeface="Times New Roman" pitchFamily="18" charset="0"/>
                <a:cs typeface="Times New Roman" pitchFamily="18" charset="0"/>
              </a:rPr>
              <a:t>blood </a:t>
            </a:r>
            <a:r>
              <a:rPr sz="2400" spc="-5" dirty="0">
                <a:latin typeface="Times New Roman" pitchFamily="18" charset="0"/>
                <a:cs typeface="Times New Roman" pitchFamily="18" charset="0"/>
              </a:rPr>
              <a:t>carries </a:t>
            </a:r>
            <a:r>
              <a:rPr sz="2400" spc="-10" dirty="0">
                <a:latin typeface="Times New Roman" pitchFamily="18" charset="0"/>
                <a:cs typeface="Times New Roman" pitchFamily="18" charset="0"/>
              </a:rPr>
              <a:t>19 </a:t>
            </a:r>
            <a:r>
              <a:rPr sz="2400" spc="-5" dirty="0">
                <a:latin typeface="Times New Roman" pitchFamily="18" charset="0"/>
                <a:cs typeface="Times New Roman" pitchFamily="18" charset="0"/>
              </a:rPr>
              <a:t>ml O2 </a:t>
            </a:r>
            <a:r>
              <a:rPr sz="2400" spc="-10" dirty="0">
                <a:latin typeface="Times New Roman" pitchFamily="18" charset="0"/>
                <a:cs typeface="Times New Roman" pitchFamily="18" charset="0"/>
              </a:rPr>
              <a:t>combined </a:t>
            </a:r>
            <a:r>
              <a:rPr sz="2400" spc="-5" dirty="0">
                <a:latin typeface="Times New Roman" pitchFamily="18" charset="0"/>
                <a:cs typeface="Times New Roman" pitchFamily="18" charset="0"/>
              </a:rPr>
              <a:t>with</a:t>
            </a:r>
            <a:r>
              <a:rPr sz="2400" spc="-290" dirty="0">
                <a:latin typeface="Times New Roman" pitchFamily="18" charset="0"/>
                <a:cs typeface="Times New Roman" pitchFamily="18" charset="0"/>
              </a:rPr>
              <a:t> </a:t>
            </a:r>
            <a:r>
              <a:rPr sz="2400" spc="-15" dirty="0">
                <a:latin typeface="Times New Roman" pitchFamily="18" charset="0"/>
                <a:cs typeface="Times New Roman" pitchFamily="18" charset="0"/>
              </a:rPr>
              <a:t>Hb  </a:t>
            </a:r>
            <a:r>
              <a:rPr sz="2400" spc="-5" dirty="0">
                <a:latin typeface="Times New Roman" pitchFamily="18" charset="0"/>
                <a:cs typeface="Times New Roman" pitchFamily="18" charset="0"/>
              </a:rPr>
              <a:t>and 0.32 ml </a:t>
            </a:r>
            <a:r>
              <a:rPr sz="2400" spc="-20" dirty="0">
                <a:latin typeface="Times New Roman" pitchFamily="18" charset="0"/>
                <a:cs typeface="Times New Roman" pitchFamily="18" charset="0"/>
              </a:rPr>
              <a:t>dissolved </a:t>
            </a:r>
            <a:r>
              <a:rPr sz="2400" spc="-5" dirty="0">
                <a:latin typeface="Times New Roman" pitchFamily="18" charset="0"/>
                <a:cs typeface="Times New Roman" pitchFamily="18" charset="0"/>
              </a:rPr>
              <a:t>in</a:t>
            </a:r>
            <a:r>
              <a:rPr sz="2400" spc="-120" dirty="0">
                <a:latin typeface="Times New Roman" pitchFamily="18" charset="0"/>
                <a:cs typeface="Times New Roman" pitchFamily="18" charset="0"/>
              </a:rPr>
              <a:t> </a:t>
            </a:r>
            <a:r>
              <a:rPr sz="2400" spc="-5" dirty="0" smtClean="0">
                <a:latin typeface="Times New Roman" pitchFamily="18" charset="0"/>
                <a:cs typeface="Times New Roman" pitchFamily="18" charset="0"/>
              </a:rPr>
              <a:t>plasma</a:t>
            </a:r>
            <a:r>
              <a:rPr sz="2400" spc="-35" dirty="0" smtClean="0">
                <a:latin typeface="Times New Roman" pitchFamily="18" charset="0"/>
                <a:cs typeface="Times New Roman" pitchFamily="18" charset="0"/>
              </a:rPr>
              <a:t>.</a:t>
            </a:r>
            <a:endParaRPr lang="en-GB" sz="2400" spc="-35" dirty="0" smtClean="0">
              <a:latin typeface="Times New Roman" pitchFamily="18" charset="0"/>
              <a:cs typeface="Times New Roman" pitchFamily="18" charset="0"/>
            </a:endParaRPr>
          </a:p>
          <a:p>
            <a:pPr marL="354965" marR="278130" indent="-342900">
              <a:lnSpc>
                <a:spcPct val="100000"/>
              </a:lnSpc>
              <a:spcBef>
                <a:spcPts val="605"/>
              </a:spcBef>
              <a:buClr>
                <a:srgbClr val="FFFF00"/>
              </a:buClr>
              <a:buSzPct val="83928"/>
              <a:buFont typeface="Arial" pitchFamily="34" charset="0"/>
              <a:buChar char="•"/>
              <a:tabLst>
                <a:tab pos="287020" algn="l"/>
              </a:tabLst>
            </a:pPr>
            <a:endParaRPr lang="en-GB" sz="2400" spc="-35" dirty="0" smtClean="0">
              <a:latin typeface="Times New Roman" pitchFamily="18" charset="0"/>
              <a:cs typeface="Times New Roman" pitchFamily="18" charset="0"/>
            </a:endParaRPr>
          </a:p>
          <a:p>
            <a:pPr marL="354965" marR="5080" indent="-342900">
              <a:lnSpc>
                <a:spcPct val="100000"/>
              </a:lnSpc>
              <a:spcBef>
                <a:spcPts val="605"/>
              </a:spcBef>
              <a:buClr>
                <a:srgbClr val="FFFF00"/>
              </a:buClr>
              <a:buSzPct val="83928"/>
              <a:buFont typeface="Arial" pitchFamily="34" charset="0"/>
              <a:buChar char="•"/>
              <a:tabLst>
                <a:tab pos="287020" algn="l"/>
              </a:tabLst>
            </a:pPr>
            <a:r>
              <a:rPr lang="en-GB" sz="2400" spc="-20" dirty="0">
                <a:latin typeface="Times New Roman" pitchFamily="18" charset="0"/>
                <a:cs typeface="Times New Roman" pitchFamily="18" charset="0"/>
              </a:rPr>
              <a:t>Under </a:t>
            </a:r>
            <a:r>
              <a:rPr lang="en-GB" sz="2400" spc="-10" dirty="0">
                <a:latin typeface="Times New Roman" pitchFamily="18" charset="0"/>
                <a:cs typeface="Times New Roman" pitchFamily="18" charset="0"/>
              </a:rPr>
              <a:t>barometric </a:t>
            </a:r>
            <a:r>
              <a:rPr lang="en-GB" sz="2400" spc="-15" dirty="0" err="1" smtClean="0">
                <a:latin typeface="Times New Roman" pitchFamily="18" charset="0"/>
                <a:cs typeface="Times New Roman" pitchFamily="18" charset="0"/>
              </a:rPr>
              <a:t>pressures,more</a:t>
            </a:r>
            <a:r>
              <a:rPr lang="en-GB" sz="2400" spc="-15" dirty="0" smtClean="0">
                <a:latin typeface="Times New Roman" pitchFamily="18" charset="0"/>
                <a:cs typeface="Times New Roman" pitchFamily="18" charset="0"/>
              </a:rPr>
              <a:t> </a:t>
            </a:r>
            <a:r>
              <a:rPr lang="en-GB" sz="2400" spc="-45" dirty="0">
                <a:latin typeface="Times New Roman" pitchFamily="18" charset="0"/>
                <a:cs typeface="Times New Roman" pitchFamily="18" charset="0"/>
              </a:rPr>
              <a:t>oxygen </a:t>
            </a:r>
            <a:r>
              <a:rPr lang="en-GB" sz="2400" spc="-25" dirty="0">
                <a:latin typeface="Times New Roman" pitchFamily="18" charset="0"/>
                <a:cs typeface="Times New Roman" pitchFamily="18" charset="0"/>
              </a:rPr>
              <a:t>gets</a:t>
            </a:r>
            <a:r>
              <a:rPr lang="en-GB" sz="2400" spc="-335" dirty="0">
                <a:latin typeface="Times New Roman" pitchFamily="18" charset="0"/>
                <a:cs typeface="Times New Roman" pitchFamily="18" charset="0"/>
              </a:rPr>
              <a:t> </a:t>
            </a:r>
            <a:r>
              <a:rPr lang="en-GB" sz="2400" spc="-335" dirty="0" smtClean="0">
                <a:latin typeface="Times New Roman" pitchFamily="18" charset="0"/>
                <a:cs typeface="Times New Roman" pitchFamily="18" charset="0"/>
              </a:rPr>
              <a:t> </a:t>
            </a:r>
            <a:r>
              <a:rPr lang="en-GB" sz="2400" spc="-20" dirty="0" smtClean="0">
                <a:latin typeface="Times New Roman" pitchFamily="18" charset="0"/>
                <a:cs typeface="Times New Roman" pitchFamily="18" charset="0"/>
              </a:rPr>
              <a:t>dissolved  </a:t>
            </a:r>
            <a:r>
              <a:rPr lang="en-GB" sz="2400" spc="-15" dirty="0">
                <a:latin typeface="Times New Roman" pitchFamily="18" charset="0"/>
                <a:cs typeface="Times New Roman" pitchFamily="18" charset="0"/>
              </a:rPr>
              <a:t>into</a:t>
            </a:r>
            <a:r>
              <a:rPr lang="en-GB" sz="2400" spc="-145" dirty="0">
                <a:latin typeface="Times New Roman" pitchFamily="18" charset="0"/>
                <a:cs typeface="Times New Roman" pitchFamily="18" charset="0"/>
              </a:rPr>
              <a:t> </a:t>
            </a:r>
            <a:r>
              <a:rPr lang="en-GB" sz="2400" spc="-5" dirty="0" err="1" smtClean="0">
                <a:latin typeface="Times New Roman" pitchFamily="18" charset="0"/>
                <a:cs typeface="Times New Roman" pitchFamily="18" charset="0"/>
              </a:rPr>
              <a:t>plasma</a:t>
            </a:r>
            <a:r>
              <a:rPr lang="en-GB" sz="2400" spc="-105" dirty="0" err="1" smtClean="0">
                <a:latin typeface="Times New Roman" pitchFamily="18" charset="0"/>
                <a:cs typeface="Times New Roman" pitchFamily="18" charset="0"/>
              </a:rPr>
              <a:t>,</a:t>
            </a:r>
            <a:r>
              <a:rPr lang="en-GB" sz="2400" spc="-10" dirty="0" err="1">
                <a:latin typeface="Times New Roman" pitchFamily="18" charset="0"/>
                <a:cs typeface="Times New Roman" pitchFamily="18" charset="0"/>
              </a:rPr>
              <a:t>t</a:t>
            </a:r>
            <a:r>
              <a:rPr lang="en-GB" sz="2400" spc="-10" dirty="0" err="1" smtClean="0">
                <a:latin typeface="Times New Roman" pitchFamily="18" charset="0"/>
                <a:cs typeface="Times New Roman" pitchFamily="18" charset="0"/>
              </a:rPr>
              <a:t>his</a:t>
            </a:r>
            <a:r>
              <a:rPr lang="en-GB" sz="2400" spc="-10" dirty="0" smtClean="0">
                <a:latin typeface="Times New Roman" pitchFamily="18" charset="0"/>
                <a:cs typeface="Times New Roman" pitchFamily="18" charset="0"/>
              </a:rPr>
              <a:t> </a:t>
            </a:r>
            <a:r>
              <a:rPr lang="en-GB" sz="2400" spc="-5" dirty="0">
                <a:latin typeface="Times New Roman" pitchFamily="18" charset="0"/>
                <a:cs typeface="Times New Roman" pitchFamily="18" charset="0"/>
              </a:rPr>
              <a:t>additional O2 </a:t>
            </a:r>
            <a:r>
              <a:rPr lang="en-GB" sz="2400" spc="-5" dirty="0" smtClean="0">
                <a:latin typeface="Times New Roman" pitchFamily="18" charset="0"/>
                <a:cs typeface="Times New Roman" pitchFamily="18" charset="0"/>
              </a:rPr>
              <a:t>is </a:t>
            </a:r>
            <a:r>
              <a:rPr lang="en-GB" sz="2400" spc="-5" dirty="0">
                <a:latin typeface="Times New Roman" pitchFamily="18" charset="0"/>
                <a:cs typeface="Times New Roman" pitchFamily="18" charset="0"/>
              </a:rPr>
              <a:t>almost </a:t>
            </a:r>
            <a:r>
              <a:rPr lang="en-GB" sz="2400" dirty="0">
                <a:latin typeface="Times New Roman" pitchFamily="18" charset="0"/>
                <a:cs typeface="Times New Roman" pitchFamily="18" charset="0"/>
              </a:rPr>
              <a:t>sufficient  </a:t>
            </a:r>
            <a:r>
              <a:rPr lang="en-GB" sz="2400" spc="-25" dirty="0">
                <a:latin typeface="Times New Roman" pitchFamily="18" charset="0"/>
                <a:cs typeface="Times New Roman" pitchFamily="18" charset="0"/>
              </a:rPr>
              <a:t>to</a:t>
            </a:r>
            <a:r>
              <a:rPr lang="en-GB" sz="2400" spc="-75" dirty="0">
                <a:latin typeface="Times New Roman" pitchFamily="18" charset="0"/>
                <a:cs typeface="Times New Roman" pitchFamily="18" charset="0"/>
              </a:rPr>
              <a:t> </a:t>
            </a:r>
            <a:r>
              <a:rPr lang="en-GB" sz="2400" spc="-5" dirty="0">
                <a:latin typeface="Times New Roman" pitchFamily="18" charset="0"/>
                <a:cs typeface="Times New Roman" pitchFamily="18" charset="0"/>
              </a:rPr>
              <a:t>meet</a:t>
            </a:r>
            <a:r>
              <a:rPr lang="en-GB" sz="2400" spc="-114" dirty="0">
                <a:latin typeface="Times New Roman" pitchFamily="18" charset="0"/>
                <a:cs typeface="Times New Roman" pitchFamily="18" charset="0"/>
              </a:rPr>
              <a:t> </a:t>
            </a:r>
            <a:r>
              <a:rPr lang="en-GB" sz="2400" spc="-5" dirty="0">
                <a:latin typeface="Times New Roman" pitchFamily="18" charset="0"/>
                <a:cs typeface="Times New Roman" pitchFamily="18" charset="0"/>
              </a:rPr>
              <a:t>tissue</a:t>
            </a:r>
            <a:r>
              <a:rPr lang="en-GB" sz="2400" spc="-55" dirty="0">
                <a:latin typeface="Times New Roman" pitchFamily="18" charset="0"/>
                <a:cs typeface="Times New Roman" pitchFamily="18" charset="0"/>
              </a:rPr>
              <a:t> </a:t>
            </a:r>
            <a:r>
              <a:rPr lang="en-GB" sz="2400" spc="-5" dirty="0">
                <a:latin typeface="Times New Roman" pitchFamily="18" charset="0"/>
                <a:cs typeface="Times New Roman" pitchFamily="18" charset="0"/>
              </a:rPr>
              <a:t>needs</a:t>
            </a:r>
            <a:r>
              <a:rPr lang="en-GB" sz="2400" spc="-135" dirty="0">
                <a:latin typeface="Times New Roman" pitchFamily="18" charset="0"/>
                <a:cs typeface="Times New Roman" pitchFamily="18" charset="0"/>
              </a:rPr>
              <a:t> </a:t>
            </a:r>
            <a:r>
              <a:rPr lang="en-GB" sz="2400" spc="-5" dirty="0">
                <a:latin typeface="Times New Roman" pitchFamily="18" charset="0"/>
                <a:cs typeface="Times New Roman" pitchFamily="18" charset="0"/>
              </a:rPr>
              <a:t>without</a:t>
            </a:r>
            <a:r>
              <a:rPr lang="en-GB" sz="2400" spc="-145" dirty="0">
                <a:latin typeface="Times New Roman" pitchFamily="18" charset="0"/>
                <a:cs typeface="Times New Roman" pitchFamily="18" charset="0"/>
              </a:rPr>
              <a:t> </a:t>
            </a:r>
            <a:r>
              <a:rPr lang="en-GB" sz="2400" spc="-10" dirty="0">
                <a:latin typeface="Times New Roman" pitchFamily="18" charset="0"/>
                <a:cs typeface="Times New Roman" pitchFamily="18" charset="0"/>
              </a:rPr>
              <a:t>contribution</a:t>
            </a:r>
            <a:r>
              <a:rPr lang="en-GB" sz="2400" spc="-55" dirty="0">
                <a:latin typeface="Times New Roman" pitchFamily="18" charset="0"/>
                <a:cs typeface="Times New Roman" pitchFamily="18" charset="0"/>
              </a:rPr>
              <a:t> </a:t>
            </a:r>
            <a:r>
              <a:rPr lang="en-GB" sz="2400" spc="-15" dirty="0">
                <a:latin typeface="Times New Roman" pitchFamily="18" charset="0"/>
                <a:cs typeface="Times New Roman" pitchFamily="18" charset="0"/>
              </a:rPr>
              <a:t>from</a:t>
            </a:r>
            <a:r>
              <a:rPr lang="en-GB" sz="2400" spc="-35" dirty="0">
                <a:latin typeface="Times New Roman" pitchFamily="18" charset="0"/>
                <a:cs typeface="Times New Roman" pitchFamily="18" charset="0"/>
              </a:rPr>
              <a:t> </a:t>
            </a:r>
            <a:r>
              <a:rPr lang="en-GB" sz="2400" spc="-15" dirty="0">
                <a:latin typeface="Times New Roman" pitchFamily="18" charset="0"/>
                <a:cs typeface="Times New Roman" pitchFamily="18" charset="0"/>
              </a:rPr>
              <a:t>O2  </a:t>
            </a:r>
            <a:r>
              <a:rPr lang="en-GB" sz="2400" spc="-5" dirty="0">
                <a:latin typeface="Times New Roman" pitchFamily="18" charset="0"/>
                <a:cs typeface="Times New Roman" pitchFamily="18" charset="0"/>
              </a:rPr>
              <a:t>bound </a:t>
            </a:r>
            <a:r>
              <a:rPr lang="en-GB" sz="2400" spc="-25" dirty="0">
                <a:latin typeface="Times New Roman" pitchFamily="18" charset="0"/>
                <a:cs typeface="Times New Roman" pitchFamily="18" charset="0"/>
              </a:rPr>
              <a:t>to </a:t>
            </a:r>
            <a:r>
              <a:rPr lang="en-GB" sz="2400" spc="-10" dirty="0" err="1">
                <a:latin typeface="Times New Roman" pitchFamily="18" charset="0"/>
                <a:cs typeface="Times New Roman" pitchFamily="18" charset="0"/>
              </a:rPr>
              <a:t>hemoglobin</a:t>
            </a:r>
            <a:r>
              <a:rPr lang="en-GB" sz="2400" spc="-10" dirty="0">
                <a:latin typeface="Times New Roman" pitchFamily="18" charset="0"/>
                <a:cs typeface="Times New Roman" pitchFamily="18" charset="0"/>
              </a:rPr>
              <a:t> </a:t>
            </a:r>
            <a:r>
              <a:rPr lang="en-GB" sz="2400" spc="-5" dirty="0">
                <a:latin typeface="Times New Roman" pitchFamily="18" charset="0"/>
                <a:cs typeface="Times New Roman" pitchFamily="18" charset="0"/>
              </a:rPr>
              <a:t>and is </a:t>
            </a:r>
            <a:r>
              <a:rPr lang="en-GB" sz="2400" spc="-10" dirty="0">
                <a:latin typeface="Times New Roman" pitchFamily="18" charset="0"/>
                <a:cs typeface="Times New Roman" pitchFamily="18" charset="0"/>
              </a:rPr>
              <a:t>responsible </a:t>
            </a:r>
            <a:r>
              <a:rPr lang="en-GB" sz="2400" spc="-15" dirty="0">
                <a:latin typeface="Times New Roman" pitchFamily="18" charset="0"/>
                <a:cs typeface="Times New Roman" pitchFamily="18" charset="0"/>
              </a:rPr>
              <a:t>for </a:t>
            </a:r>
            <a:r>
              <a:rPr lang="en-GB" sz="2400" spc="-1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beneficial </a:t>
            </a:r>
            <a:r>
              <a:rPr lang="en-GB" sz="2400" spc="-10" dirty="0">
                <a:latin typeface="Times New Roman" pitchFamily="18" charset="0"/>
                <a:cs typeface="Times New Roman" pitchFamily="18" charset="0"/>
              </a:rPr>
              <a:t>effects </a:t>
            </a:r>
            <a:r>
              <a:rPr lang="en-GB" sz="2400" spc="-5" dirty="0">
                <a:latin typeface="Times New Roman" pitchFamily="18" charset="0"/>
                <a:cs typeface="Times New Roman" pitchFamily="18" charset="0"/>
              </a:rPr>
              <a:t>of </a:t>
            </a:r>
            <a:r>
              <a:rPr lang="en-GB" sz="2400" spc="-10" dirty="0">
                <a:latin typeface="Times New Roman" pitchFamily="18" charset="0"/>
                <a:cs typeface="Times New Roman" pitchFamily="18" charset="0"/>
              </a:rPr>
              <a:t>this</a:t>
            </a:r>
            <a:r>
              <a:rPr lang="en-GB" sz="2400" spc="-300" dirty="0">
                <a:latin typeface="Times New Roman" pitchFamily="18" charset="0"/>
                <a:cs typeface="Times New Roman" pitchFamily="18" charset="0"/>
              </a:rPr>
              <a:t> </a:t>
            </a:r>
            <a:r>
              <a:rPr lang="en-GB" sz="2400" spc="-50" dirty="0">
                <a:latin typeface="Times New Roman" pitchFamily="18" charset="0"/>
                <a:cs typeface="Times New Roman" pitchFamily="18" charset="0"/>
              </a:rPr>
              <a:t>therapy.</a:t>
            </a:r>
            <a:endParaRPr lang="en-GB" sz="2400" dirty="0">
              <a:latin typeface="Times New Roman" pitchFamily="18" charset="0"/>
              <a:cs typeface="Times New Roman" pitchFamily="18" charset="0"/>
            </a:endParaRPr>
          </a:p>
          <a:p>
            <a:pPr marL="12065" marR="667385" algn="just">
              <a:lnSpc>
                <a:spcPct val="101099"/>
              </a:lnSpc>
              <a:spcBef>
                <a:spcPts val="565"/>
              </a:spcBef>
              <a:buClr>
                <a:srgbClr val="FFFF00"/>
              </a:buClr>
              <a:buSzPct val="83928"/>
              <a:tabLst>
                <a:tab pos="287020" algn="l"/>
              </a:tabLst>
            </a:pPr>
            <a:endParaRPr lang="en-GB" sz="2800" dirty="0">
              <a:latin typeface="Times New Roman" pitchFamily="18" charset="0"/>
              <a:cs typeface="Times New Roman" pitchFamily="18" charset="0"/>
            </a:endParaRPr>
          </a:p>
        </p:txBody>
      </p:sp>
      <p:sp>
        <p:nvSpPr>
          <p:cNvPr id="5" name="Title 4"/>
          <p:cNvSpPr>
            <a:spLocks noGrp="1"/>
          </p:cNvSpPr>
          <p:nvPr>
            <p:ph type="title"/>
          </p:nvPr>
        </p:nvSpPr>
        <p:spPr>
          <a:xfrm>
            <a:off x="0" y="262890"/>
            <a:ext cx="9144000" cy="677108"/>
          </a:xfrm>
        </p:spPr>
        <p:txBody>
          <a:bodyPr/>
          <a:lstStyle/>
          <a:p>
            <a:pPr algn="ctr"/>
            <a:r>
              <a:rPr lang="en-GB" sz="4400" b="1" dirty="0" smtClean="0">
                <a:solidFill>
                  <a:srgbClr val="FFFF00"/>
                </a:solidFill>
              </a:rPr>
              <a:t>Physiology</a:t>
            </a:r>
            <a:endParaRPr lang="en-GB" sz="4400" b="1" dirty="0">
              <a:solidFill>
                <a:srgbClr val="FFFF00"/>
              </a:solidFill>
            </a:endParaRPr>
          </a:p>
        </p:txBody>
      </p:sp>
    </p:spTree>
    <p:extLst>
      <p:ext uri="{BB962C8B-B14F-4D97-AF65-F5344CB8AC3E}">
        <p14:creationId xmlns:p14="http://schemas.microsoft.com/office/powerpoint/2010/main" val="2681978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2387" y="1719294"/>
            <a:ext cx="6235771" cy="505267"/>
          </a:xfrm>
          <a:prstGeom prst="rect">
            <a:avLst/>
          </a:prstGeom>
        </p:spPr>
        <p:txBody>
          <a:bodyPr vert="horz" wrap="square" lIns="0" tIns="12700" rIns="0" bIns="0" rtlCol="0">
            <a:spAutoFit/>
          </a:bodyPr>
          <a:lstStyle/>
          <a:p>
            <a:pPr marL="12700" algn="ctr">
              <a:spcBef>
                <a:spcPts val="100"/>
              </a:spcBef>
              <a:tabLst>
                <a:tab pos="4720590" algn="l"/>
              </a:tabLst>
            </a:pPr>
            <a:r>
              <a:rPr sz="3200" spc="5" dirty="0">
                <a:solidFill>
                  <a:prstClr val="black"/>
                </a:solidFill>
                <a:latin typeface="Agency FB"/>
                <a:cs typeface="Agency FB"/>
              </a:rPr>
              <a:t>C</a:t>
            </a:r>
            <a:r>
              <a:rPr sz="3200" dirty="0">
                <a:solidFill>
                  <a:prstClr val="black"/>
                </a:solidFill>
                <a:latin typeface="Agency FB"/>
                <a:cs typeface="Agency FB"/>
              </a:rPr>
              <a:t>o</a:t>
            </a:r>
            <a:r>
              <a:rPr sz="3200" spc="-15" dirty="0">
                <a:solidFill>
                  <a:prstClr val="black"/>
                </a:solidFill>
                <a:latin typeface="Agency FB"/>
                <a:cs typeface="Agency FB"/>
              </a:rPr>
              <a:t>nte</a:t>
            </a:r>
            <a:r>
              <a:rPr sz="3200" spc="-10" dirty="0">
                <a:solidFill>
                  <a:prstClr val="black"/>
                </a:solidFill>
                <a:latin typeface="Agency FB"/>
                <a:cs typeface="Agency FB"/>
              </a:rPr>
              <a:t>n</a:t>
            </a:r>
            <a:r>
              <a:rPr sz="3200" dirty="0">
                <a:solidFill>
                  <a:prstClr val="black"/>
                </a:solidFill>
                <a:latin typeface="Agency FB"/>
                <a:cs typeface="Agency FB"/>
              </a:rPr>
              <a:t>t</a:t>
            </a:r>
            <a:r>
              <a:rPr sz="3200" spc="40" dirty="0">
                <a:solidFill>
                  <a:prstClr val="black"/>
                </a:solidFill>
                <a:latin typeface="Agency FB"/>
                <a:cs typeface="Agency FB"/>
              </a:rPr>
              <a:t> </a:t>
            </a:r>
            <a:r>
              <a:rPr sz="3200" dirty="0">
                <a:solidFill>
                  <a:prstClr val="black"/>
                </a:solidFill>
                <a:latin typeface="Agency FB"/>
                <a:cs typeface="Agency FB"/>
              </a:rPr>
              <a:t>of</a:t>
            </a:r>
            <a:r>
              <a:rPr sz="3200" spc="5" dirty="0">
                <a:solidFill>
                  <a:prstClr val="black"/>
                </a:solidFill>
                <a:latin typeface="Agency FB"/>
                <a:cs typeface="Agency FB"/>
              </a:rPr>
              <a:t> </a:t>
            </a:r>
            <a:r>
              <a:rPr sz="3200" spc="-5" dirty="0">
                <a:solidFill>
                  <a:prstClr val="black"/>
                </a:solidFill>
                <a:latin typeface="Agency FB"/>
                <a:cs typeface="Agency FB"/>
              </a:rPr>
              <a:t>Oxyg</a:t>
            </a:r>
            <a:r>
              <a:rPr sz="3200" spc="-15" dirty="0">
                <a:solidFill>
                  <a:prstClr val="black"/>
                </a:solidFill>
                <a:latin typeface="Agency FB"/>
                <a:cs typeface="Agency FB"/>
              </a:rPr>
              <a:t>e</a:t>
            </a:r>
            <a:r>
              <a:rPr sz="3200" dirty="0">
                <a:solidFill>
                  <a:prstClr val="black"/>
                </a:solidFill>
                <a:latin typeface="Agency FB"/>
                <a:cs typeface="Agency FB"/>
              </a:rPr>
              <a:t>n</a:t>
            </a:r>
            <a:r>
              <a:rPr sz="3200" spc="20" dirty="0">
                <a:solidFill>
                  <a:prstClr val="black"/>
                </a:solidFill>
                <a:latin typeface="Agency FB"/>
                <a:cs typeface="Agency FB"/>
              </a:rPr>
              <a:t> </a:t>
            </a:r>
            <a:r>
              <a:rPr sz="3200" spc="-5" dirty="0">
                <a:solidFill>
                  <a:prstClr val="black"/>
                </a:solidFill>
                <a:latin typeface="Agency FB"/>
                <a:cs typeface="Agency FB"/>
              </a:rPr>
              <a:t>D</a:t>
            </a:r>
            <a:r>
              <a:rPr sz="3200" spc="5" dirty="0">
                <a:solidFill>
                  <a:prstClr val="black"/>
                </a:solidFill>
                <a:latin typeface="Agency FB"/>
                <a:cs typeface="Agency FB"/>
              </a:rPr>
              <a:t>i</a:t>
            </a:r>
            <a:r>
              <a:rPr sz="3200" spc="-5" dirty="0">
                <a:solidFill>
                  <a:prstClr val="black"/>
                </a:solidFill>
                <a:latin typeface="Agency FB"/>
                <a:cs typeface="Agency FB"/>
              </a:rPr>
              <a:t>s</a:t>
            </a:r>
            <a:r>
              <a:rPr sz="3200" dirty="0">
                <a:solidFill>
                  <a:prstClr val="black"/>
                </a:solidFill>
                <a:latin typeface="Agency FB"/>
                <a:cs typeface="Agency FB"/>
              </a:rPr>
              <a:t>sol</a:t>
            </a:r>
            <a:r>
              <a:rPr sz="3200" spc="15" dirty="0">
                <a:solidFill>
                  <a:prstClr val="black"/>
                </a:solidFill>
                <a:latin typeface="Agency FB"/>
                <a:cs typeface="Agency FB"/>
              </a:rPr>
              <a:t>v</a:t>
            </a:r>
            <a:r>
              <a:rPr sz="3200" spc="-15" dirty="0">
                <a:solidFill>
                  <a:prstClr val="black"/>
                </a:solidFill>
                <a:latin typeface="Agency FB"/>
                <a:cs typeface="Agency FB"/>
              </a:rPr>
              <a:t>e</a:t>
            </a:r>
            <a:r>
              <a:rPr sz="3200" dirty="0">
                <a:solidFill>
                  <a:prstClr val="black"/>
                </a:solidFill>
                <a:latin typeface="Agency FB"/>
                <a:cs typeface="Agency FB"/>
              </a:rPr>
              <a:t>d</a:t>
            </a:r>
            <a:r>
              <a:rPr sz="3200" spc="-5" dirty="0">
                <a:solidFill>
                  <a:prstClr val="black"/>
                </a:solidFill>
                <a:latin typeface="Agency FB"/>
                <a:cs typeface="Agency FB"/>
              </a:rPr>
              <a:t> </a:t>
            </a:r>
            <a:r>
              <a:rPr sz="3200" spc="5" dirty="0">
                <a:solidFill>
                  <a:prstClr val="black"/>
                </a:solidFill>
                <a:latin typeface="Agency FB"/>
                <a:cs typeface="Agency FB"/>
              </a:rPr>
              <a:t>i</a:t>
            </a:r>
            <a:r>
              <a:rPr sz="3200" dirty="0">
                <a:solidFill>
                  <a:prstClr val="black"/>
                </a:solidFill>
                <a:latin typeface="Agency FB"/>
                <a:cs typeface="Agency FB"/>
              </a:rPr>
              <a:t>n</a:t>
            </a:r>
            <a:r>
              <a:rPr sz="3200" spc="-5" dirty="0">
                <a:solidFill>
                  <a:prstClr val="black"/>
                </a:solidFill>
                <a:latin typeface="Agency FB"/>
                <a:cs typeface="Agency FB"/>
              </a:rPr>
              <a:t> p</a:t>
            </a:r>
            <a:r>
              <a:rPr sz="3200" spc="5" dirty="0">
                <a:solidFill>
                  <a:prstClr val="black"/>
                </a:solidFill>
                <a:latin typeface="Agency FB"/>
                <a:cs typeface="Agency FB"/>
              </a:rPr>
              <a:t>l</a:t>
            </a:r>
            <a:r>
              <a:rPr sz="3200" spc="-10" dirty="0">
                <a:solidFill>
                  <a:prstClr val="black"/>
                </a:solidFill>
                <a:latin typeface="Agency FB"/>
                <a:cs typeface="Agency FB"/>
              </a:rPr>
              <a:t>a</a:t>
            </a:r>
            <a:r>
              <a:rPr sz="3200" spc="-5" dirty="0">
                <a:solidFill>
                  <a:prstClr val="black"/>
                </a:solidFill>
                <a:latin typeface="Agency FB"/>
                <a:cs typeface="Agency FB"/>
              </a:rPr>
              <a:t>sm</a:t>
            </a:r>
            <a:r>
              <a:rPr sz="3200" dirty="0">
                <a:solidFill>
                  <a:prstClr val="black"/>
                </a:solidFill>
                <a:latin typeface="Agency FB"/>
                <a:cs typeface="Agency FB"/>
              </a:rPr>
              <a:t>a</a:t>
            </a:r>
            <a:r>
              <a:rPr sz="3200" spc="-5" dirty="0">
                <a:solidFill>
                  <a:prstClr val="black"/>
                </a:solidFill>
                <a:latin typeface="Agency FB"/>
                <a:cs typeface="Agency FB"/>
              </a:rPr>
              <a:t> </a:t>
            </a:r>
            <a:r>
              <a:rPr sz="3200" spc="15" dirty="0">
                <a:solidFill>
                  <a:prstClr val="black"/>
                </a:solidFill>
                <a:latin typeface="Agency FB"/>
                <a:cs typeface="Agency FB"/>
              </a:rPr>
              <a:t>(</a:t>
            </a:r>
            <a:r>
              <a:rPr sz="3200" spc="10" dirty="0" err="1" smtClean="0">
                <a:solidFill>
                  <a:prstClr val="black"/>
                </a:solidFill>
                <a:latin typeface="Agency FB"/>
                <a:cs typeface="Agency FB"/>
              </a:rPr>
              <a:t>v</a:t>
            </a:r>
            <a:r>
              <a:rPr sz="3200" dirty="0" err="1" smtClean="0">
                <a:solidFill>
                  <a:prstClr val="black"/>
                </a:solidFill>
                <a:latin typeface="Agency FB"/>
                <a:cs typeface="Agency FB"/>
              </a:rPr>
              <a:t>o</a:t>
            </a:r>
            <a:r>
              <a:rPr lang="en-GB" sz="3200" dirty="0" smtClean="0">
                <a:solidFill>
                  <a:prstClr val="black"/>
                </a:solidFill>
                <a:latin typeface="Agency FB"/>
                <a:cs typeface="Agency FB"/>
              </a:rPr>
              <a:t>L</a:t>
            </a:r>
            <a:r>
              <a:rPr sz="3200" spc="-30" dirty="0" smtClean="0">
                <a:solidFill>
                  <a:prstClr val="black"/>
                </a:solidFill>
                <a:latin typeface="Agency FB"/>
                <a:cs typeface="Agency FB"/>
              </a:rPr>
              <a:t>)</a:t>
            </a:r>
            <a:endParaRPr sz="3200" dirty="0">
              <a:solidFill>
                <a:prstClr val="black"/>
              </a:solidFill>
              <a:latin typeface="Agency FB"/>
              <a:cs typeface="Agency FB"/>
            </a:endParaRPr>
          </a:p>
        </p:txBody>
      </p:sp>
      <p:graphicFrame>
        <p:nvGraphicFramePr>
          <p:cNvPr id="8" name="object 8"/>
          <p:cNvGraphicFramePr>
            <a:graphicFrameLocks noGrp="1"/>
          </p:cNvGraphicFramePr>
          <p:nvPr>
            <p:extLst>
              <p:ext uri="{D42A27DB-BD31-4B8C-83A1-F6EECF244321}">
                <p14:modId xmlns:p14="http://schemas.microsoft.com/office/powerpoint/2010/main" val="4278853458"/>
              </p:ext>
            </p:extLst>
          </p:nvPr>
        </p:nvGraphicFramePr>
        <p:xfrm>
          <a:off x="1533270" y="2852936"/>
          <a:ext cx="5638800" cy="2524182"/>
        </p:xfrm>
        <a:graphic>
          <a:graphicData uri="http://schemas.openxmlformats.org/drawingml/2006/table">
            <a:tbl>
              <a:tblPr firstRow="1" bandRow="1">
                <a:tableStyleId>{2D5ABB26-0587-4C30-8999-92F81FD0307C}</a:tableStyleId>
              </a:tblPr>
              <a:tblGrid>
                <a:gridCol w="1431925"/>
                <a:gridCol w="2587625"/>
                <a:gridCol w="1619250"/>
              </a:tblGrid>
              <a:tr h="476314">
                <a:tc gridSpan="3">
                  <a:txBody>
                    <a:bodyPr/>
                    <a:lstStyle/>
                    <a:p>
                      <a:pPr marL="100330" indent="0">
                        <a:lnSpc>
                          <a:spcPts val="3350"/>
                        </a:lnSpc>
                        <a:buFont typeface="Arial" pitchFamily="34" charset="0"/>
                        <a:buNone/>
                        <a:tabLst>
                          <a:tab pos="2409190" algn="l"/>
                          <a:tab pos="4237990" algn="l"/>
                        </a:tabLst>
                      </a:pPr>
                      <a:r>
                        <a:rPr lang="en-GB" sz="2400" b="1" spc="-10" dirty="0" smtClean="0">
                          <a:latin typeface="Agency FB"/>
                          <a:cs typeface="Agency FB"/>
                        </a:rPr>
                        <a:t> total</a:t>
                      </a:r>
                      <a:r>
                        <a:rPr lang="en-GB" sz="2400" b="1" spc="-10" baseline="0" dirty="0" smtClean="0">
                          <a:latin typeface="Agency FB"/>
                          <a:cs typeface="Agency FB"/>
                        </a:rPr>
                        <a:t> pressure</a:t>
                      </a:r>
                      <a:r>
                        <a:rPr lang="en-GB" sz="2400" b="1" spc="-10" dirty="0" smtClean="0">
                          <a:latin typeface="Agency FB"/>
                          <a:cs typeface="Agency FB"/>
                        </a:rPr>
                        <a:t>        </a:t>
                      </a:r>
                      <a:r>
                        <a:rPr sz="2400" b="1" spc="-10" dirty="0" smtClean="0">
                          <a:latin typeface="Agency FB"/>
                          <a:cs typeface="Agency FB"/>
                        </a:rPr>
                        <a:t>Breathing</a:t>
                      </a:r>
                      <a:r>
                        <a:rPr sz="2400" b="1" spc="40" dirty="0" smtClean="0">
                          <a:latin typeface="Agency FB"/>
                          <a:cs typeface="Agency FB"/>
                        </a:rPr>
                        <a:t> </a:t>
                      </a:r>
                      <a:r>
                        <a:rPr sz="2400" b="1" spc="-5" dirty="0" smtClean="0">
                          <a:latin typeface="Agency FB"/>
                          <a:cs typeface="Agency FB"/>
                        </a:rPr>
                        <a:t>Air</a:t>
                      </a:r>
                      <a:r>
                        <a:rPr lang="en-GB" sz="2400" b="1" spc="-5" dirty="0" smtClean="0">
                          <a:latin typeface="Agency FB"/>
                          <a:cs typeface="Agency FB"/>
                        </a:rPr>
                        <a:t> %</a:t>
                      </a:r>
                      <a:r>
                        <a:rPr sz="2400" b="1" spc="-5" dirty="0">
                          <a:latin typeface="Agency FB"/>
                          <a:cs typeface="Agency FB"/>
                        </a:rPr>
                        <a:t>	</a:t>
                      </a:r>
                      <a:r>
                        <a:rPr sz="2400" b="1" spc="-10" dirty="0">
                          <a:latin typeface="Agency FB"/>
                          <a:cs typeface="Agency FB"/>
                        </a:rPr>
                        <a:t>100</a:t>
                      </a:r>
                      <a:r>
                        <a:rPr sz="2400" b="1" spc="-55" dirty="0">
                          <a:latin typeface="Agency FB"/>
                          <a:cs typeface="Agency FB"/>
                        </a:rPr>
                        <a:t> </a:t>
                      </a:r>
                      <a:r>
                        <a:rPr sz="2400" b="1" spc="-105" dirty="0">
                          <a:latin typeface="Agency FB"/>
                          <a:cs typeface="Agency FB"/>
                        </a:rPr>
                        <a:t>Oxygen</a:t>
                      </a:r>
                      <a:endParaRPr sz="2400" dirty="0">
                        <a:latin typeface="Agency FB"/>
                        <a:cs typeface="Agency FB"/>
                      </a:endParaRPr>
                    </a:p>
                  </a:txBody>
                  <a:tcPr marL="0" marR="0" marT="0" marB="0"/>
                </a:tc>
                <a:tc hMerge="1">
                  <a:txBody>
                    <a:bodyPr/>
                    <a:lstStyle/>
                    <a:p>
                      <a:endParaRPr/>
                    </a:p>
                  </a:txBody>
                  <a:tcPr marL="0" marR="0" marT="0" marB="0"/>
                </a:tc>
                <a:tc hMerge="1">
                  <a:txBody>
                    <a:bodyPr/>
                    <a:lstStyle/>
                    <a:p>
                      <a:endParaRPr/>
                    </a:p>
                  </a:txBody>
                  <a:tcPr marL="0" marR="0" marT="0" marB="0"/>
                </a:tc>
              </a:tr>
              <a:tr h="626612">
                <a:tc>
                  <a:txBody>
                    <a:bodyPr/>
                    <a:lstStyle/>
                    <a:p>
                      <a:pPr marL="31115" indent="0">
                        <a:lnSpc>
                          <a:spcPts val="2685"/>
                        </a:lnSpc>
                        <a:buClr>
                          <a:srgbClr val="D5903C"/>
                        </a:buClr>
                        <a:buSzPct val="85416"/>
                        <a:buFont typeface="Wingdings 2"/>
                        <a:buNone/>
                        <a:tabLst>
                          <a:tab pos="306070" algn="l"/>
                          <a:tab pos="306705" algn="l"/>
                        </a:tabLst>
                      </a:pPr>
                      <a:r>
                        <a:rPr lang="en-GB" sz="2400" dirty="0" smtClean="0">
                          <a:solidFill>
                            <a:srgbClr val="FF0000"/>
                          </a:solidFill>
                          <a:latin typeface="Constantia"/>
                          <a:cs typeface="Constantia"/>
                        </a:rPr>
                        <a:t>1</a:t>
                      </a:r>
                      <a:endParaRPr sz="2400" dirty="0">
                        <a:solidFill>
                          <a:srgbClr val="FF0000"/>
                        </a:solidFill>
                        <a:latin typeface="Constantia"/>
                        <a:cs typeface="Constantia"/>
                      </a:endParaRPr>
                    </a:p>
                  </a:txBody>
                  <a:tcPr marL="0" marR="0" marT="0" marB="0"/>
                </a:tc>
                <a:tc>
                  <a:txBody>
                    <a:bodyPr/>
                    <a:lstStyle/>
                    <a:p>
                      <a:pPr marL="977900">
                        <a:lnSpc>
                          <a:spcPts val="2685"/>
                        </a:lnSpc>
                      </a:pPr>
                      <a:r>
                        <a:rPr sz="2400" dirty="0">
                          <a:solidFill>
                            <a:srgbClr val="FF0000"/>
                          </a:solidFill>
                          <a:latin typeface="Constantia"/>
                          <a:cs typeface="Constantia"/>
                        </a:rPr>
                        <a:t>0.32</a:t>
                      </a:r>
                    </a:p>
                  </a:txBody>
                  <a:tcPr marL="0" marR="0" marT="0" marB="0"/>
                </a:tc>
                <a:tc>
                  <a:txBody>
                    <a:bodyPr/>
                    <a:lstStyle/>
                    <a:p>
                      <a:pPr marL="219075">
                        <a:lnSpc>
                          <a:spcPts val="2685"/>
                        </a:lnSpc>
                      </a:pPr>
                      <a:r>
                        <a:rPr sz="2400" spc="-5" dirty="0">
                          <a:solidFill>
                            <a:srgbClr val="FF0000"/>
                          </a:solidFill>
                          <a:latin typeface="Constantia"/>
                          <a:cs typeface="Constantia"/>
                        </a:rPr>
                        <a:t>2.09</a:t>
                      </a:r>
                      <a:endParaRPr sz="2400">
                        <a:solidFill>
                          <a:srgbClr val="FF0000"/>
                        </a:solidFill>
                        <a:latin typeface="Constantia"/>
                        <a:cs typeface="Constantia"/>
                      </a:endParaRPr>
                    </a:p>
                  </a:txBody>
                  <a:tcPr marL="0" marR="0" marT="0" marB="0"/>
                </a:tc>
              </a:tr>
              <a:tr h="845947">
                <a:tc>
                  <a:txBody>
                    <a:bodyPr/>
                    <a:lstStyle/>
                    <a:p>
                      <a:pPr marL="31115" indent="0">
                        <a:lnSpc>
                          <a:spcPct val="100000"/>
                        </a:lnSpc>
                        <a:spcBef>
                          <a:spcPts val="1530"/>
                        </a:spcBef>
                        <a:buClr>
                          <a:srgbClr val="D5903C"/>
                        </a:buClr>
                        <a:buSzPct val="85416"/>
                        <a:buFont typeface="Wingdings 2"/>
                        <a:buNone/>
                        <a:tabLst>
                          <a:tab pos="306070" algn="l"/>
                          <a:tab pos="306705" algn="l"/>
                        </a:tabLst>
                      </a:pPr>
                      <a:r>
                        <a:rPr sz="2400" dirty="0">
                          <a:solidFill>
                            <a:srgbClr val="FF0000"/>
                          </a:solidFill>
                          <a:latin typeface="Constantia"/>
                          <a:cs typeface="Constantia"/>
                        </a:rPr>
                        <a:t>2</a:t>
                      </a:r>
                    </a:p>
                  </a:txBody>
                  <a:tcPr marL="0" marR="0" marT="194310" marB="0"/>
                </a:tc>
                <a:tc>
                  <a:txBody>
                    <a:bodyPr/>
                    <a:lstStyle/>
                    <a:p>
                      <a:pPr marL="977900">
                        <a:lnSpc>
                          <a:spcPct val="100000"/>
                        </a:lnSpc>
                        <a:spcBef>
                          <a:spcPts val="1530"/>
                        </a:spcBef>
                      </a:pPr>
                      <a:r>
                        <a:rPr sz="2400" dirty="0">
                          <a:solidFill>
                            <a:srgbClr val="FF0000"/>
                          </a:solidFill>
                          <a:latin typeface="Constantia"/>
                          <a:cs typeface="Constantia"/>
                        </a:rPr>
                        <a:t>0.81</a:t>
                      </a:r>
                    </a:p>
                  </a:txBody>
                  <a:tcPr marL="0" marR="0" marT="194310" marB="0"/>
                </a:tc>
                <a:tc>
                  <a:txBody>
                    <a:bodyPr/>
                    <a:lstStyle/>
                    <a:p>
                      <a:pPr marL="219075">
                        <a:lnSpc>
                          <a:spcPct val="100000"/>
                        </a:lnSpc>
                        <a:spcBef>
                          <a:spcPts val="1530"/>
                        </a:spcBef>
                      </a:pPr>
                      <a:r>
                        <a:rPr sz="2400" spc="-5" dirty="0">
                          <a:solidFill>
                            <a:srgbClr val="FF0000"/>
                          </a:solidFill>
                          <a:latin typeface="Constantia"/>
                          <a:cs typeface="Constantia"/>
                        </a:rPr>
                        <a:t>4.44</a:t>
                      </a:r>
                      <a:endParaRPr sz="2400">
                        <a:solidFill>
                          <a:srgbClr val="FF0000"/>
                        </a:solidFill>
                        <a:latin typeface="Constantia"/>
                        <a:cs typeface="Constantia"/>
                      </a:endParaRPr>
                    </a:p>
                  </a:txBody>
                  <a:tcPr marL="0" marR="0" marT="194310" marB="0"/>
                </a:tc>
              </a:tr>
              <a:tr h="575309">
                <a:tc>
                  <a:txBody>
                    <a:bodyPr/>
                    <a:lstStyle/>
                    <a:p>
                      <a:pPr marL="31115" indent="0">
                        <a:lnSpc>
                          <a:spcPct val="100000"/>
                        </a:lnSpc>
                        <a:spcBef>
                          <a:spcPts val="1530"/>
                        </a:spcBef>
                        <a:buClr>
                          <a:srgbClr val="D5903C"/>
                        </a:buClr>
                        <a:buSzPct val="85416"/>
                        <a:buFont typeface="Wingdings 2"/>
                        <a:buNone/>
                        <a:tabLst>
                          <a:tab pos="306070" algn="l"/>
                          <a:tab pos="306705" algn="l"/>
                        </a:tabLst>
                      </a:pPr>
                      <a:r>
                        <a:rPr sz="2400" dirty="0">
                          <a:solidFill>
                            <a:srgbClr val="FF0000"/>
                          </a:solidFill>
                          <a:latin typeface="Constantia"/>
                          <a:cs typeface="Constantia"/>
                        </a:rPr>
                        <a:t>3</a:t>
                      </a:r>
                    </a:p>
                  </a:txBody>
                  <a:tcPr marL="0" marR="0" marT="194310" marB="0"/>
                </a:tc>
                <a:tc>
                  <a:txBody>
                    <a:bodyPr/>
                    <a:lstStyle/>
                    <a:p>
                      <a:pPr marL="977900">
                        <a:lnSpc>
                          <a:spcPct val="100000"/>
                        </a:lnSpc>
                        <a:spcBef>
                          <a:spcPts val="1530"/>
                        </a:spcBef>
                      </a:pPr>
                      <a:r>
                        <a:rPr sz="2400" dirty="0">
                          <a:solidFill>
                            <a:srgbClr val="FF0000"/>
                          </a:solidFill>
                          <a:latin typeface="Constantia"/>
                          <a:cs typeface="Constantia"/>
                        </a:rPr>
                        <a:t>1.31</a:t>
                      </a:r>
                    </a:p>
                  </a:txBody>
                  <a:tcPr marL="0" marR="0" marT="194310" marB="0"/>
                </a:tc>
                <a:tc>
                  <a:txBody>
                    <a:bodyPr/>
                    <a:lstStyle/>
                    <a:p>
                      <a:pPr marL="219075">
                        <a:lnSpc>
                          <a:spcPct val="100000"/>
                        </a:lnSpc>
                        <a:spcBef>
                          <a:spcPts val="1530"/>
                        </a:spcBef>
                      </a:pPr>
                      <a:r>
                        <a:rPr sz="2400" spc="-5" dirty="0">
                          <a:solidFill>
                            <a:srgbClr val="FF0000"/>
                          </a:solidFill>
                          <a:latin typeface="Constantia"/>
                          <a:cs typeface="Constantia"/>
                        </a:rPr>
                        <a:t>6.80</a:t>
                      </a:r>
                      <a:endParaRPr sz="2400" dirty="0">
                        <a:solidFill>
                          <a:srgbClr val="FF0000"/>
                        </a:solidFill>
                        <a:latin typeface="Constantia"/>
                        <a:cs typeface="Constantia"/>
                      </a:endParaRPr>
                    </a:p>
                  </a:txBody>
                  <a:tcPr marL="0" marR="0" marT="194310" marB="0"/>
                </a:tc>
              </a:tr>
            </a:tbl>
          </a:graphicData>
        </a:graphic>
      </p:graphicFrame>
      <p:sp>
        <p:nvSpPr>
          <p:cNvPr id="5" name="Title 4"/>
          <p:cNvSpPr>
            <a:spLocks noGrp="1"/>
          </p:cNvSpPr>
          <p:nvPr>
            <p:ph type="title"/>
          </p:nvPr>
        </p:nvSpPr>
        <p:spPr>
          <a:xfrm>
            <a:off x="107504" y="262890"/>
            <a:ext cx="8856984" cy="677108"/>
          </a:xfrm>
        </p:spPr>
        <p:txBody>
          <a:bodyPr/>
          <a:lstStyle/>
          <a:p>
            <a:pPr algn="ctr"/>
            <a:r>
              <a:rPr lang="en-GB" sz="4400" b="1" dirty="0" smtClean="0">
                <a:solidFill>
                  <a:srgbClr val="FFFF00"/>
                </a:solidFill>
              </a:rPr>
              <a:t>Effect of Pressure On Arterial O2</a:t>
            </a:r>
            <a:endParaRPr lang="en-GB" sz="4400" b="1" dirty="0">
              <a:solidFill>
                <a:srgbClr val="FFFF00"/>
              </a:solidFill>
            </a:endParaRPr>
          </a:p>
        </p:txBody>
      </p:sp>
    </p:spTree>
    <p:extLst>
      <p:ext uri="{BB962C8B-B14F-4D97-AF65-F5344CB8AC3E}">
        <p14:creationId xmlns:p14="http://schemas.microsoft.com/office/powerpoint/2010/main" val="148826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55576" y="1556792"/>
            <a:ext cx="7910830" cy="4292842"/>
          </a:xfrm>
          <a:prstGeom prst="rect">
            <a:avLst/>
          </a:prstGeom>
        </p:spPr>
        <p:txBody>
          <a:bodyPr vert="horz" wrap="square" lIns="0" tIns="12065" rIns="0" bIns="0" rtlCol="0">
            <a:spAutoFit/>
          </a:bodyPr>
          <a:lstStyle/>
          <a:p>
            <a:pPr marL="12065" marR="5080">
              <a:spcBef>
                <a:spcPts val="95"/>
              </a:spcBef>
              <a:tabLst>
                <a:tab pos="424815" algn="l"/>
                <a:tab pos="6355715" algn="l"/>
              </a:tabLst>
            </a:pPr>
            <a:r>
              <a:rPr sz="2400" spc="-5" dirty="0">
                <a:solidFill>
                  <a:srgbClr val="FF0000"/>
                </a:solidFill>
                <a:latin typeface="Times New Roman" pitchFamily="18" charset="0"/>
                <a:cs typeface="Times New Roman" pitchFamily="18" charset="0"/>
              </a:rPr>
              <a:t>Oxygenation of Ischemic, </a:t>
            </a:r>
            <a:r>
              <a:rPr sz="2400" spc="-10" dirty="0">
                <a:solidFill>
                  <a:srgbClr val="FF0000"/>
                </a:solidFill>
                <a:latin typeface="Times New Roman" pitchFamily="18" charset="0"/>
                <a:cs typeface="Times New Roman" pitchFamily="18" charset="0"/>
              </a:rPr>
              <a:t>Hypoxic </a:t>
            </a:r>
            <a:r>
              <a:rPr sz="2400" spc="-5" dirty="0" smtClean="0">
                <a:solidFill>
                  <a:srgbClr val="FF0000"/>
                </a:solidFill>
                <a:latin typeface="Times New Roman" pitchFamily="18" charset="0"/>
                <a:cs typeface="Times New Roman" pitchFamily="18" charset="0"/>
              </a:rPr>
              <a:t>Tissue</a:t>
            </a:r>
            <a:r>
              <a:rPr lang="en-GB" sz="2400" spc="-5" dirty="0" smtClean="0">
                <a:solidFill>
                  <a:srgbClr val="FF0000"/>
                </a:solidFill>
                <a:latin typeface="Times New Roman" pitchFamily="18" charset="0"/>
                <a:cs typeface="Times New Roman" pitchFamily="18" charset="0"/>
              </a:rPr>
              <a:t>:</a:t>
            </a:r>
            <a:endParaRPr lang="en-GB" sz="2400" spc="-5" dirty="0" smtClean="0">
              <a:latin typeface="Times New Roman" pitchFamily="18" charset="0"/>
              <a:cs typeface="Times New Roman" pitchFamily="18" charset="0"/>
            </a:endParaRPr>
          </a:p>
          <a:p>
            <a:pPr marL="12065" marR="5080">
              <a:spcBef>
                <a:spcPts val="95"/>
              </a:spcBef>
              <a:tabLst>
                <a:tab pos="424815" algn="l"/>
                <a:tab pos="6355715" algn="l"/>
              </a:tabLst>
            </a:pPr>
            <a:r>
              <a:rPr sz="2400" spc="-5" dirty="0" smtClean="0">
                <a:latin typeface="Times New Roman" pitchFamily="18" charset="0"/>
                <a:cs typeface="Times New Roman" pitchFamily="18" charset="0"/>
              </a:rPr>
              <a:t> </a:t>
            </a:r>
            <a:r>
              <a:rPr sz="2400" spc="-10" dirty="0">
                <a:latin typeface="Times New Roman" pitchFamily="18" charset="0"/>
                <a:cs typeface="Times New Roman" pitchFamily="18" charset="0"/>
              </a:rPr>
              <a:t>HBO  </a:t>
            </a:r>
            <a:r>
              <a:rPr sz="2400" spc="-5" dirty="0" smtClean="0">
                <a:latin typeface="Times New Roman" pitchFamily="18" charset="0"/>
                <a:cs typeface="Times New Roman" pitchFamily="18" charset="0"/>
              </a:rPr>
              <a:t>increases plasma and tissue </a:t>
            </a:r>
            <a:r>
              <a:rPr sz="2400" spc="-10" dirty="0" smtClean="0">
                <a:latin typeface="Times New Roman" pitchFamily="18" charset="0"/>
                <a:cs typeface="Times New Roman" pitchFamily="18" charset="0"/>
              </a:rPr>
              <a:t>oxygen tensions </a:t>
            </a:r>
            <a:r>
              <a:rPr sz="2400" spc="-5" dirty="0" smtClean="0">
                <a:latin typeface="Times New Roman" pitchFamily="18" charset="0"/>
                <a:cs typeface="Times New Roman" pitchFamily="18" charset="0"/>
              </a:rPr>
              <a:t>10  </a:t>
            </a:r>
            <a:r>
              <a:rPr sz="2400" spc="-10" dirty="0" smtClean="0">
                <a:latin typeface="Times New Roman" pitchFamily="18" charset="0"/>
                <a:cs typeface="Times New Roman" pitchFamily="18" charset="0"/>
              </a:rPr>
              <a:t>times which </a:t>
            </a:r>
            <a:r>
              <a:rPr sz="2400" spc="-5" dirty="0" smtClean="0">
                <a:latin typeface="Times New Roman" pitchFamily="18" charset="0"/>
                <a:cs typeface="Times New Roman" pitchFamily="18" charset="0"/>
              </a:rPr>
              <a:t>helps tissues</a:t>
            </a:r>
            <a:r>
              <a:rPr sz="2400" spc="60" dirty="0" smtClean="0">
                <a:latin typeface="Times New Roman" pitchFamily="18" charset="0"/>
                <a:cs typeface="Times New Roman" pitchFamily="18" charset="0"/>
              </a:rPr>
              <a:t> </a:t>
            </a:r>
            <a:r>
              <a:rPr sz="2400" spc="-5" dirty="0" smtClean="0">
                <a:latin typeface="Times New Roman" pitchFamily="18" charset="0"/>
                <a:cs typeface="Times New Roman" pitchFamily="18" charset="0"/>
              </a:rPr>
              <a:t>to</a:t>
            </a:r>
            <a:r>
              <a:rPr sz="2400" spc="15" dirty="0" smtClean="0">
                <a:latin typeface="Times New Roman" pitchFamily="18" charset="0"/>
                <a:cs typeface="Times New Roman" pitchFamily="18" charset="0"/>
              </a:rPr>
              <a:t> </a:t>
            </a:r>
            <a:r>
              <a:rPr sz="2400" spc="-5" dirty="0" smtClean="0">
                <a:latin typeface="Times New Roman" pitchFamily="18" charset="0"/>
                <a:cs typeface="Times New Roman" pitchFamily="18" charset="0"/>
              </a:rPr>
              <a:t>maintain</a:t>
            </a:r>
            <a:r>
              <a:rPr lang="en-GB" sz="2400" spc="-5" dirty="0" smtClean="0">
                <a:latin typeface="Times New Roman" pitchFamily="18" charset="0"/>
                <a:cs typeface="Times New Roman" pitchFamily="18" charset="0"/>
              </a:rPr>
              <a:t> </a:t>
            </a:r>
            <a:r>
              <a:rPr sz="2400" spc="-10" dirty="0" smtClean="0">
                <a:latin typeface="Times New Roman" pitchFamily="18" charset="0"/>
                <a:cs typeface="Times New Roman" pitchFamily="18" charset="0"/>
              </a:rPr>
              <a:t>tissue  viability</a:t>
            </a:r>
            <a:r>
              <a:rPr lang="en-GB" sz="2400" spc="-10" dirty="0" smtClean="0">
                <a:latin typeface="Times New Roman" pitchFamily="18" charset="0"/>
                <a:cs typeface="Times New Roman" pitchFamily="18" charset="0"/>
              </a:rPr>
              <a:t>.</a:t>
            </a:r>
          </a:p>
          <a:p>
            <a:pPr marL="12065" marR="5080">
              <a:spcBef>
                <a:spcPts val="95"/>
              </a:spcBef>
              <a:tabLst>
                <a:tab pos="424815" algn="l"/>
                <a:tab pos="6355715" algn="l"/>
              </a:tabLst>
            </a:pPr>
            <a:endParaRPr lang="en-GB" sz="2400" dirty="0">
              <a:latin typeface="Times New Roman" pitchFamily="18" charset="0"/>
              <a:cs typeface="Times New Roman" pitchFamily="18" charset="0"/>
            </a:endParaRPr>
          </a:p>
          <a:p>
            <a:pPr marL="12065" marR="5080">
              <a:spcBef>
                <a:spcPts val="95"/>
              </a:spcBef>
              <a:tabLst>
                <a:tab pos="424815" algn="l"/>
                <a:tab pos="6355715" algn="l"/>
              </a:tabLst>
            </a:pPr>
            <a:r>
              <a:rPr sz="2400" spc="-5" dirty="0" smtClean="0">
                <a:solidFill>
                  <a:srgbClr val="FF0000"/>
                </a:solidFill>
                <a:latin typeface="Times New Roman" pitchFamily="18" charset="0"/>
                <a:cs typeface="Times New Roman" pitchFamily="18" charset="0"/>
              </a:rPr>
              <a:t>Neutrophil </a:t>
            </a:r>
            <a:r>
              <a:rPr sz="2400" spc="-10" dirty="0">
                <a:solidFill>
                  <a:srgbClr val="FF0000"/>
                </a:solidFill>
                <a:latin typeface="Times New Roman" pitchFamily="18" charset="0"/>
                <a:cs typeface="Times New Roman" pitchFamily="18" charset="0"/>
              </a:rPr>
              <a:t>Oxidative </a:t>
            </a:r>
            <a:r>
              <a:rPr sz="2400" spc="-5" dirty="0" smtClean="0">
                <a:solidFill>
                  <a:srgbClr val="FF0000"/>
                </a:solidFill>
                <a:latin typeface="Times New Roman" pitchFamily="18" charset="0"/>
                <a:cs typeface="Times New Roman" pitchFamily="18" charset="0"/>
              </a:rPr>
              <a:t>Killing</a:t>
            </a:r>
            <a:r>
              <a:rPr lang="en-GB" sz="2400" spc="-5" dirty="0" smtClean="0">
                <a:solidFill>
                  <a:srgbClr val="FF0000"/>
                </a:solidFill>
                <a:latin typeface="Times New Roman" pitchFamily="18" charset="0"/>
                <a:cs typeface="Times New Roman" pitchFamily="18" charset="0"/>
              </a:rPr>
              <a:t>:</a:t>
            </a:r>
            <a:endParaRPr lang="en-GB" sz="2400" spc="-5" dirty="0">
              <a:latin typeface="Times New Roman" pitchFamily="18" charset="0"/>
              <a:cs typeface="Times New Roman" pitchFamily="18" charset="0"/>
            </a:endParaRPr>
          </a:p>
          <a:p>
            <a:pPr marL="12065" marR="5080">
              <a:spcBef>
                <a:spcPts val="95"/>
              </a:spcBef>
              <a:tabLst>
                <a:tab pos="424815" algn="l"/>
                <a:tab pos="6355715" algn="l"/>
              </a:tabLst>
            </a:pPr>
            <a:r>
              <a:rPr sz="2400" spc="-5" dirty="0" smtClean="0">
                <a:latin typeface="Times New Roman" pitchFamily="18" charset="0"/>
                <a:cs typeface="Times New Roman" pitchFamily="18" charset="0"/>
              </a:rPr>
              <a:t>Neutrophils </a:t>
            </a:r>
            <a:r>
              <a:rPr sz="2400" spc="-10" dirty="0">
                <a:latin typeface="Times New Roman" pitchFamily="18" charset="0"/>
                <a:cs typeface="Times New Roman" pitchFamily="18" charset="0"/>
              </a:rPr>
              <a:t>regain  </a:t>
            </a:r>
            <a:r>
              <a:rPr sz="2400" spc="-10" dirty="0" smtClean="0">
                <a:latin typeface="Times New Roman" pitchFamily="18" charset="0"/>
                <a:cs typeface="Times New Roman" pitchFamily="18" charset="0"/>
              </a:rPr>
              <a:t>ability </a:t>
            </a:r>
            <a:r>
              <a:rPr sz="2400" spc="-5" dirty="0" smtClean="0">
                <a:latin typeface="Times New Roman" pitchFamily="18" charset="0"/>
                <a:cs typeface="Times New Roman" pitchFamily="18" charset="0"/>
              </a:rPr>
              <a:t>to kill bacteria by </a:t>
            </a:r>
            <a:r>
              <a:rPr sz="2400" spc="-10" dirty="0" smtClean="0">
                <a:latin typeface="Times New Roman" pitchFamily="18" charset="0"/>
                <a:cs typeface="Times New Roman" pitchFamily="18" charset="0"/>
              </a:rPr>
              <a:t>generation </a:t>
            </a:r>
            <a:r>
              <a:rPr sz="2400" spc="-5" dirty="0" smtClean="0">
                <a:latin typeface="Times New Roman" pitchFamily="18" charset="0"/>
                <a:cs typeface="Times New Roman" pitchFamily="18" charset="0"/>
              </a:rPr>
              <a:t>of </a:t>
            </a:r>
            <a:r>
              <a:rPr sz="2400" spc="-10" dirty="0" smtClean="0">
                <a:latin typeface="Times New Roman" pitchFamily="18" charset="0"/>
                <a:cs typeface="Times New Roman" pitchFamily="18" charset="0"/>
              </a:rPr>
              <a:t>oxygen  </a:t>
            </a:r>
            <a:r>
              <a:rPr sz="2400" spc="-5" dirty="0" smtClean="0">
                <a:latin typeface="Times New Roman" pitchFamily="18" charset="0"/>
                <a:cs typeface="Times New Roman" pitchFamily="18" charset="0"/>
              </a:rPr>
              <a:t>dependent </a:t>
            </a:r>
            <a:r>
              <a:rPr sz="2400" spc="-10" dirty="0" err="1" smtClean="0">
                <a:latin typeface="Times New Roman" pitchFamily="18" charset="0"/>
                <a:cs typeface="Times New Roman" pitchFamily="18" charset="0"/>
              </a:rPr>
              <a:t>superoxides</a:t>
            </a:r>
            <a:r>
              <a:rPr sz="2400" spc="-10" dirty="0" smtClean="0">
                <a:latin typeface="Times New Roman" pitchFamily="18" charset="0"/>
                <a:cs typeface="Times New Roman" pitchFamily="18" charset="0"/>
              </a:rPr>
              <a:t> </a:t>
            </a:r>
            <a:r>
              <a:rPr sz="2400" spc="-5" dirty="0" smtClean="0">
                <a:latin typeface="Times New Roman" pitchFamily="18" charset="0"/>
                <a:cs typeface="Times New Roman" pitchFamily="18" charset="0"/>
              </a:rPr>
              <a:t>and</a:t>
            </a:r>
            <a:r>
              <a:rPr sz="2400" spc="55" dirty="0" smtClean="0">
                <a:latin typeface="Times New Roman" pitchFamily="18" charset="0"/>
                <a:cs typeface="Times New Roman" pitchFamily="18" charset="0"/>
              </a:rPr>
              <a:t> </a:t>
            </a:r>
            <a:r>
              <a:rPr sz="2400" spc="-10" dirty="0" smtClean="0">
                <a:latin typeface="Times New Roman" pitchFamily="18" charset="0"/>
                <a:cs typeface="Times New Roman" pitchFamily="18" charset="0"/>
              </a:rPr>
              <a:t>peroxides.</a:t>
            </a:r>
            <a:endParaRPr lang="en-GB" sz="2400" spc="-10" dirty="0" smtClean="0">
              <a:latin typeface="Times New Roman" pitchFamily="18" charset="0"/>
              <a:cs typeface="Times New Roman" pitchFamily="18" charset="0"/>
            </a:endParaRPr>
          </a:p>
          <a:p>
            <a:pPr marL="12065" marR="5080">
              <a:spcBef>
                <a:spcPts val="95"/>
              </a:spcBef>
              <a:tabLst>
                <a:tab pos="424815" algn="l"/>
                <a:tab pos="6355715" algn="l"/>
              </a:tabLst>
            </a:pPr>
            <a:endParaRPr sz="2400" dirty="0">
              <a:latin typeface="Times New Roman" pitchFamily="18" charset="0"/>
              <a:cs typeface="Times New Roman" pitchFamily="18" charset="0"/>
            </a:endParaRPr>
          </a:p>
          <a:p>
            <a:pPr marL="12065" marR="266065">
              <a:spcBef>
                <a:spcPts val="600"/>
              </a:spcBef>
              <a:tabLst>
                <a:tab pos="424815" algn="l"/>
              </a:tabLst>
            </a:pPr>
            <a:r>
              <a:rPr sz="2400" spc="-10" dirty="0" smtClean="0">
                <a:solidFill>
                  <a:srgbClr val="FF0000"/>
                </a:solidFill>
                <a:latin typeface="Times New Roman" pitchFamily="18" charset="0"/>
                <a:cs typeface="Times New Roman" pitchFamily="18" charset="0"/>
              </a:rPr>
              <a:t>Suppression </a:t>
            </a:r>
            <a:r>
              <a:rPr sz="2400" spc="-5" dirty="0" smtClean="0">
                <a:solidFill>
                  <a:srgbClr val="FF0000"/>
                </a:solidFill>
                <a:latin typeface="Times New Roman" pitchFamily="18" charset="0"/>
                <a:cs typeface="Times New Roman" pitchFamily="18" charset="0"/>
              </a:rPr>
              <a:t>of multiplication in bacteria</a:t>
            </a:r>
            <a:r>
              <a:rPr lang="en-GB" sz="2400" spc="-5" dirty="0" smtClean="0">
                <a:solidFill>
                  <a:srgbClr val="FF0000"/>
                </a:solidFill>
                <a:latin typeface="Times New Roman" pitchFamily="18" charset="0"/>
                <a:cs typeface="Times New Roman" pitchFamily="18" charset="0"/>
              </a:rPr>
              <a:t>:</a:t>
            </a:r>
          </a:p>
          <a:p>
            <a:pPr marL="12065" marR="266065">
              <a:spcBef>
                <a:spcPts val="600"/>
              </a:spcBef>
              <a:tabLst>
                <a:tab pos="424815" algn="l"/>
              </a:tabLst>
            </a:pPr>
            <a:r>
              <a:rPr sz="2400" spc="-5" dirty="0" smtClean="0">
                <a:solidFill>
                  <a:srgbClr val="FF0000"/>
                </a:solidFill>
                <a:latin typeface="Times New Roman" pitchFamily="18" charset="0"/>
                <a:cs typeface="Times New Roman" pitchFamily="18" charset="0"/>
              </a:rPr>
              <a:t> </a:t>
            </a:r>
            <a:r>
              <a:rPr sz="2400" spc="-10" dirty="0" smtClean="0">
                <a:latin typeface="Times New Roman" pitchFamily="18" charset="0"/>
                <a:cs typeface="Times New Roman" pitchFamily="18" charset="0"/>
              </a:rPr>
              <a:t>High  oxygen </a:t>
            </a:r>
            <a:r>
              <a:rPr sz="2400" spc="-5" dirty="0" smtClean="0">
                <a:latin typeface="Times New Roman" pitchFamily="18" charset="0"/>
                <a:cs typeface="Times New Roman" pitchFamily="18" charset="0"/>
              </a:rPr>
              <a:t>tensions </a:t>
            </a:r>
            <a:r>
              <a:rPr sz="2400" spc="-10" dirty="0" smtClean="0">
                <a:latin typeface="Times New Roman" pitchFamily="18" charset="0"/>
                <a:cs typeface="Times New Roman" pitchFamily="18" charset="0"/>
              </a:rPr>
              <a:t>suppress </a:t>
            </a:r>
            <a:r>
              <a:rPr sz="2400" spc="-5" dirty="0" smtClean="0">
                <a:latin typeface="Times New Roman" pitchFamily="18" charset="0"/>
                <a:cs typeface="Times New Roman" pitchFamily="18" charset="0"/>
              </a:rPr>
              <a:t>growth of  streptococcus and</a:t>
            </a:r>
            <a:r>
              <a:rPr sz="2400" spc="10" dirty="0" smtClean="0">
                <a:latin typeface="Times New Roman" pitchFamily="18" charset="0"/>
                <a:cs typeface="Times New Roman" pitchFamily="18" charset="0"/>
              </a:rPr>
              <a:t> </a:t>
            </a:r>
            <a:r>
              <a:rPr sz="2400" spc="-5" dirty="0" err="1" smtClean="0">
                <a:latin typeface="Times New Roman" pitchFamily="18" charset="0"/>
                <a:cs typeface="Times New Roman" pitchFamily="18" charset="0"/>
              </a:rPr>
              <a:t>anerobes</a:t>
            </a:r>
            <a:r>
              <a:rPr lang="en-GB" sz="2400" spc="-5" dirty="0" smtClean="0">
                <a:latin typeface="Times New Roman" pitchFamily="18" charset="0"/>
                <a:cs typeface="Times New Roman" pitchFamily="18" charset="0"/>
              </a:rPr>
              <a:t>.</a:t>
            </a:r>
            <a:endParaRPr sz="2400" dirty="0">
              <a:latin typeface="Times New Roman" pitchFamily="18" charset="0"/>
              <a:cs typeface="Times New Roman" pitchFamily="18" charset="0"/>
            </a:endParaRPr>
          </a:p>
        </p:txBody>
      </p:sp>
      <p:sp>
        <p:nvSpPr>
          <p:cNvPr id="3" name="Title 2"/>
          <p:cNvSpPr>
            <a:spLocks noGrp="1"/>
          </p:cNvSpPr>
          <p:nvPr>
            <p:ph type="title"/>
          </p:nvPr>
        </p:nvSpPr>
        <p:spPr>
          <a:xfrm>
            <a:off x="602750" y="262890"/>
            <a:ext cx="7910830" cy="677108"/>
          </a:xfrm>
        </p:spPr>
        <p:txBody>
          <a:bodyPr/>
          <a:lstStyle/>
          <a:p>
            <a:pPr algn="ctr"/>
            <a:r>
              <a:rPr lang="en-GB" sz="4400" b="1" dirty="0" smtClean="0">
                <a:solidFill>
                  <a:srgbClr val="FFFF00"/>
                </a:solidFill>
              </a:rPr>
              <a:t>Mechanism for HBO Therapy</a:t>
            </a:r>
            <a:endParaRPr lang="en-GB" sz="4400" b="1" dirty="0">
              <a:solidFill>
                <a:srgbClr val="FFFF00"/>
              </a:solidFill>
            </a:endParaRPr>
          </a:p>
        </p:txBody>
      </p:sp>
    </p:spTree>
    <p:extLst>
      <p:ext uri="{BB962C8B-B14F-4D97-AF65-F5344CB8AC3E}">
        <p14:creationId xmlns:p14="http://schemas.microsoft.com/office/powerpoint/2010/main" val="245986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535940" y="620688"/>
            <a:ext cx="7924492" cy="5366092"/>
          </a:xfrm>
        </p:spPr>
        <p:txBody>
          <a:bodyPr>
            <a:normAutofit/>
          </a:bodyPr>
          <a:lstStyle/>
          <a:p>
            <a:pPr marL="45720" indent="0" algn="l">
              <a:buNone/>
            </a:pPr>
            <a:r>
              <a:rPr lang="en-GB" dirty="0" smtClean="0"/>
              <a:t> </a:t>
            </a:r>
            <a:r>
              <a:rPr lang="en-GB" sz="2600" dirty="0">
                <a:latin typeface="Times New Roman" pitchFamily="18" charset="0"/>
                <a:cs typeface="Times New Roman" pitchFamily="18" charset="0"/>
              </a:rPr>
              <a:t>Documented </a:t>
            </a:r>
            <a:r>
              <a:rPr lang="en-GB" sz="2600" dirty="0" smtClean="0">
                <a:latin typeface="Times New Roman" pitchFamily="18" charset="0"/>
                <a:cs typeface="Times New Roman" pitchFamily="18" charset="0"/>
              </a:rPr>
              <a:t>hypoxemia</a:t>
            </a:r>
          </a:p>
          <a:p>
            <a:pPr marL="45720" indent="0" algn="l">
              <a:buNone/>
            </a:pPr>
            <a:endParaRPr lang="en-GB" sz="2600" dirty="0">
              <a:latin typeface="Times New Roman" pitchFamily="18" charset="0"/>
              <a:cs typeface="Times New Roman" pitchFamily="18" charset="0"/>
            </a:endParaRPr>
          </a:p>
          <a:p>
            <a:pPr algn="l"/>
            <a:r>
              <a:rPr lang="en-GB" sz="2600" dirty="0" smtClean="0">
                <a:latin typeface="Times New Roman" pitchFamily="18" charset="0"/>
                <a:cs typeface="Times New Roman" pitchFamily="18" charset="0"/>
              </a:rPr>
              <a:t> In </a:t>
            </a:r>
            <a:r>
              <a:rPr lang="en-GB" sz="2600" dirty="0">
                <a:latin typeface="Times New Roman" pitchFamily="18" charset="0"/>
                <a:cs typeface="Times New Roman" pitchFamily="18" charset="0"/>
              </a:rPr>
              <a:t>adults, children, and infants older than 28 </a:t>
            </a:r>
            <a:r>
              <a:rPr lang="en-GB" sz="2600" dirty="0" smtClean="0">
                <a:latin typeface="Times New Roman" pitchFamily="18" charset="0"/>
                <a:cs typeface="Times New Roman" pitchFamily="18" charset="0"/>
              </a:rPr>
              <a:t>days:</a:t>
            </a:r>
          </a:p>
          <a:p>
            <a:pPr marL="45720" indent="0" algn="ctr">
              <a:buNone/>
            </a:pPr>
            <a:r>
              <a:rPr lang="en-GB" sz="2600" dirty="0" smtClean="0">
                <a:latin typeface="Times New Roman" pitchFamily="18" charset="0"/>
                <a:cs typeface="Times New Roman" pitchFamily="18" charset="0"/>
              </a:rPr>
              <a:t>    PaO2 </a:t>
            </a:r>
            <a:r>
              <a:rPr lang="en-GB" sz="2600" dirty="0">
                <a:latin typeface="Times New Roman" pitchFamily="18" charset="0"/>
                <a:cs typeface="Times New Roman" pitchFamily="18" charset="0"/>
              </a:rPr>
              <a:t>of &lt; 60 mmHg  or </a:t>
            </a:r>
            <a:r>
              <a:rPr lang="en-GB" sz="2600" dirty="0" smtClean="0">
                <a:latin typeface="Times New Roman" pitchFamily="18" charset="0"/>
                <a:cs typeface="Times New Roman" pitchFamily="18" charset="0"/>
              </a:rPr>
              <a:t>(</a:t>
            </a:r>
            <a:r>
              <a:rPr lang="en-GB" sz="2600" dirty="0">
                <a:latin typeface="Times New Roman" pitchFamily="18" charset="0"/>
                <a:cs typeface="Times New Roman" pitchFamily="18" charset="0"/>
              </a:rPr>
              <a:t>SaO2) of &lt; </a:t>
            </a:r>
            <a:r>
              <a:rPr lang="en-GB" sz="2600" dirty="0" smtClean="0">
                <a:latin typeface="Times New Roman" pitchFamily="18" charset="0"/>
                <a:cs typeface="Times New Roman" pitchFamily="18" charset="0"/>
              </a:rPr>
              <a:t>90% in room </a:t>
            </a:r>
            <a:r>
              <a:rPr lang="en-GB" sz="2600" dirty="0">
                <a:latin typeface="Times New Roman" pitchFamily="18" charset="0"/>
                <a:cs typeface="Times New Roman" pitchFamily="18" charset="0"/>
              </a:rPr>
              <a:t>air </a:t>
            </a:r>
            <a:endParaRPr lang="en-GB" sz="2600" dirty="0" smtClean="0">
              <a:latin typeface="Times New Roman" pitchFamily="18" charset="0"/>
              <a:cs typeface="Times New Roman" pitchFamily="18" charset="0"/>
            </a:endParaRPr>
          </a:p>
          <a:p>
            <a:pPr marL="45720" indent="0" algn="l">
              <a:buNone/>
            </a:pPr>
            <a:r>
              <a:rPr lang="en-GB" sz="2600" dirty="0" smtClean="0">
                <a:latin typeface="Times New Roman" pitchFamily="18" charset="0"/>
                <a:cs typeface="Times New Roman" pitchFamily="18" charset="0"/>
              </a:rPr>
              <a:t>                                    or </a:t>
            </a:r>
          </a:p>
          <a:p>
            <a:pPr marL="365760" lvl="1" indent="0" algn="ctr">
              <a:buNone/>
            </a:pPr>
            <a:r>
              <a:rPr lang="en-GB" sz="2600" dirty="0" smtClean="0">
                <a:solidFill>
                  <a:schemeClr val="tx1"/>
                </a:solidFill>
                <a:latin typeface="Times New Roman" pitchFamily="18" charset="0"/>
                <a:cs typeface="Times New Roman" pitchFamily="18" charset="0"/>
              </a:rPr>
              <a:t>PaO2 and/or </a:t>
            </a:r>
            <a:r>
              <a:rPr lang="en-GB" sz="2600" dirty="0">
                <a:solidFill>
                  <a:schemeClr val="tx1"/>
                </a:solidFill>
                <a:latin typeface="Times New Roman" pitchFamily="18" charset="0"/>
                <a:cs typeface="Times New Roman" pitchFamily="18" charset="0"/>
              </a:rPr>
              <a:t>SaO2 below desirable range </a:t>
            </a:r>
            <a:r>
              <a:rPr lang="en-GB" sz="2600" dirty="0" smtClean="0">
                <a:solidFill>
                  <a:schemeClr val="tx1"/>
                </a:solidFill>
                <a:latin typeface="Times New Roman" pitchFamily="18" charset="0"/>
                <a:cs typeface="Times New Roman" pitchFamily="18" charset="0"/>
              </a:rPr>
              <a:t>for specific clinical </a:t>
            </a:r>
            <a:r>
              <a:rPr lang="en-GB" sz="2600" dirty="0">
                <a:solidFill>
                  <a:schemeClr val="tx1"/>
                </a:solidFill>
                <a:latin typeface="Times New Roman" pitchFamily="18" charset="0"/>
                <a:cs typeface="Times New Roman" pitchFamily="18" charset="0"/>
              </a:rPr>
              <a:t>situation</a:t>
            </a:r>
          </a:p>
          <a:p>
            <a:pPr algn="l"/>
            <a:endParaRPr lang="en-GB" sz="2600" dirty="0" smtClean="0">
              <a:latin typeface="Times New Roman" pitchFamily="18" charset="0"/>
              <a:cs typeface="Times New Roman" pitchFamily="18" charset="0"/>
            </a:endParaRPr>
          </a:p>
          <a:p>
            <a:pPr algn="l"/>
            <a:r>
              <a:rPr lang="en-GB" sz="2600" dirty="0" smtClean="0">
                <a:latin typeface="Times New Roman" pitchFamily="18" charset="0"/>
                <a:cs typeface="Times New Roman" pitchFamily="18" charset="0"/>
              </a:rPr>
              <a:t>In neonates: </a:t>
            </a:r>
            <a:r>
              <a:rPr lang="en-GB" sz="2600" dirty="0">
                <a:latin typeface="Times New Roman" pitchFamily="18" charset="0"/>
                <a:cs typeface="Times New Roman" pitchFamily="18" charset="0"/>
              </a:rPr>
              <a:t>PaO2 &lt; 50 mmHg </a:t>
            </a:r>
          </a:p>
          <a:p>
            <a:pPr marL="45720" indent="0" algn="l">
              <a:buNone/>
            </a:pPr>
            <a:r>
              <a:rPr lang="en-GB" sz="2600" dirty="0" smtClean="0">
                <a:latin typeface="Times New Roman" pitchFamily="18" charset="0"/>
                <a:cs typeface="Times New Roman" pitchFamily="18" charset="0"/>
              </a:rPr>
              <a:t>                    SaO2 </a:t>
            </a:r>
            <a:r>
              <a:rPr lang="en-GB" sz="2600" dirty="0">
                <a:latin typeface="Times New Roman" pitchFamily="18" charset="0"/>
                <a:cs typeface="Times New Roman" pitchFamily="18" charset="0"/>
              </a:rPr>
              <a:t>&lt;  88% </a:t>
            </a:r>
            <a:endParaRPr lang="en-GB" sz="2600" dirty="0" smtClean="0">
              <a:latin typeface="Times New Roman" pitchFamily="18" charset="0"/>
              <a:cs typeface="Times New Roman" pitchFamily="18" charset="0"/>
            </a:endParaRPr>
          </a:p>
          <a:p>
            <a:pPr marL="45720" indent="0" algn="ctr">
              <a:buNone/>
            </a:pPr>
            <a:r>
              <a:rPr lang="en-GB" sz="2600" dirty="0" smtClean="0">
                <a:latin typeface="Times New Roman" pitchFamily="18" charset="0"/>
                <a:cs typeface="Times New Roman" pitchFamily="18" charset="0"/>
              </a:rPr>
              <a:t>              capillary </a:t>
            </a:r>
            <a:r>
              <a:rPr lang="en-GB" sz="2600" dirty="0">
                <a:latin typeface="Times New Roman" pitchFamily="18" charset="0"/>
                <a:cs typeface="Times New Roman" pitchFamily="18" charset="0"/>
              </a:rPr>
              <a:t>oxygen tension (PcO2) &lt; </a:t>
            </a:r>
            <a:r>
              <a:rPr lang="en-GB" sz="2600" dirty="0" smtClean="0">
                <a:latin typeface="Times New Roman" pitchFamily="18" charset="0"/>
                <a:cs typeface="Times New Roman" pitchFamily="18" charset="0"/>
              </a:rPr>
              <a:t>40mmHg</a:t>
            </a:r>
            <a:r>
              <a:rPr lang="en-GB" sz="3100" dirty="0">
                <a:latin typeface="Times New Roman" pitchFamily="18" charset="0"/>
                <a:cs typeface="Times New Roman" pitchFamily="18" charset="0"/>
              </a:rPr>
              <a:t>	</a:t>
            </a:r>
          </a:p>
        </p:txBody>
      </p:sp>
    </p:spTree>
    <p:extLst>
      <p:ext uri="{BB962C8B-B14F-4D97-AF65-F5344CB8AC3E}">
        <p14:creationId xmlns:p14="http://schemas.microsoft.com/office/powerpoint/2010/main" val="3409390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17094" y="1052736"/>
            <a:ext cx="7781925" cy="4485202"/>
          </a:xfrm>
          <a:prstGeom prst="rect">
            <a:avLst/>
          </a:prstGeom>
        </p:spPr>
        <p:txBody>
          <a:bodyPr vert="horz" wrap="square" lIns="0" tIns="12065" rIns="0" bIns="0" rtlCol="0">
            <a:spAutoFit/>
          </a:bodyPr>
          <a:lstStyle/>
          <a:p>
            <a:pPr marL="12065" marR="5080">
              <a:spcBef>
                <a:spcPts val="95"/>
              </a:spcBef>
              <a:tabLst>
                <a:tab pos="421640" algn="l"/>
              </a:tabLst>
            </a:pPr>
            <a:r>
              <a:rPr sz="2400" spc="-5" dirty="0" smtClean="0">
                <a:solidFill>
                  <a:srgbClr val="FF0000"/>
                </a:solidFill>
                <a:latin typeface="Times New Roman" pitchFamily="18" charset="0"/>
                <a:cs typeface="Times New Roman" pitchFamily="18" charset="0"/>
              </a:rPr>
              <a:t>Augmentation of Antibiotic </a:t>
            </a:r>
            <a:r>
              <a:rPr sz="2400" spc="-10" dirty="0" smtClean="0">
                <a:solidFill>
                  <a:srgbClr val="FF0000"/>
                </a:solidFill>
                <a:latin typeface="Times New Roman" pitchFamily="18" charset="0"/>
                <a:cs typeface="Times New Roman" pitchFamily="18" charset="0"/>
              </a:rPr>
              <a:t>effectiveness</a:t>
            </a:r>
            <a:r>
              <a:rPr lang="en-GB" sz="2400" spc="-10" dirty="0" smtClean="0">
                <a:solidFill>
                  <a:srgbClr val="FF0000"/>
                </a:solidFill>
                <a:latin typeface="Times New Roman" pitchFamily="18" charset="0"/>
                <a:cs typeface="Times New Roman" pitchFamily="18" charset="0"/>
              </a:rPr>
              <a:t>:</a:t>
            </a:r>
          </a:p>
          <a:p>
            <a:pPr marL="12065" marR="5080">
              <a:spcBef>
                <a:spcPts val="95"/>
              </a:spcBef>
              <a:tabLst>
                <a:tab pos="421640" algn="l"/>
              </a:tabLst>
            </a:pPr>
            <a:r>
              <a:rPr sz="2400" spc="-10" dirty="0" smtClean="0">
                <a:solidFill>
                  <a:srgbClr val="FF0000"/>
                </a:solidFill>
                <a:latin typeface="Times New Roman" pitchFamily="18" charset="0"/>
                <a:cs typeface="Times New Roman" pitchFamily="18" charset="0"/>
              </a:rPr>
              <a:t> </a:t>
            </a:r>
            <a:r>
              <a:rPr sz="2400" spc="-5" dirty="0" smtClean="0">
                <a:latin typeface="Times New Roman" pitchFamily="18" charset="0"/>
                <a:cs typeface="Times New Roman" pitchFamily="18" charset="0"/>
              </a:rPr>
              <a:t>Increased </a:t>
            </a:r>
            <a:r>
              <a:rPr sz="2400" spc="-10" dirty="0" smtClean="0">
                <a:latin typeface="Times New Roman" pitchFamily="18" charset="0"/>
                <a:cs typeface="Times New Roman" pitchFamily="18" charset="0"/>
              </a:rPr>
              <a:t>oxygen </a:t>
            </a:r>
            <a:r>
              <a:rPr sz="2400" spc="-5" dirty="0" smtClean="0">
                <a:latin typeface="Times New Roman" pitchFamily="18" charset="0"/>
                <a:cs typeface="Times New Roman" pitchFamily="18" charset="0"/>
              </a:rPr>
              <a:t>tension allows </a:t>
            </a:r>
            <a:r>
              <a:rPr sz="2400" spc="-10" dirty="0" smtClean="0">
                <a:latin typeface="Times New Roman" pitchFamily="18" charset="0"/>
                <a:cs typeface="Times New Roman" pitchFamily="18" charset="0"/>
              </a:rPr>
              <a:t>oxygen  </a:t>
            </a:r>
            <a:r>
              <a:rPr sz="2400" spc="-5" dirty="0" smtClean="0">
                <a:latin typeface="Times New Roman" pitchFamily="18" charset="0"/>
                <a:cs typeface="Times New Roman" pitchFamily="18" charset="0"/>
              </a:rPr>
              <a:t>dependent </a:t>
            </a:r>
            <a:r>
              <a:rPr sz="2400" spc="-10" dirty="0" smtClean="0">
                <a:latin typeface="Times New Roman" pitchFamily="18" charset="0"/>
                <a:cs typeface="Times New Roman" pitchFamily="18" charset="0"/>
              </a:rPr>
              <a:t>active transport </a:t>
            </a:r>
            <a:r>
              <a:rPr sz="2400" spc="-5" dirty="0" smtClean="0">
                <a:latin typeface="Times New Roman" pitchFamily="18" charset="0"/>
                <a:cs typeface="Times New Roman" pitchFamily="18" charset="0"/>
              </a:rPr>
              <a:t>to bring in antibiotic  across bacterial cell</a:t>
            </a:r>
            <a:r>
              <a:rPr sz="2400" spc="15" dirty="0" smtClean="0">
                <a:latin typeface="Times New Roman" pitchFamily="18" charset="0"/>
                <a:cs typeface="Times New Roman" pitchFamily="18" charset="0"/>
              </a:rPr>
              <a:t> </a:t>
            </a:r>
            <a:r>
              <a:rPr sz="2400" spc="-10" dirty="0" smtClean="0">
                <a:latin typeface="Times New Roman" pitchFamily="18" charset="0"/>
                <a:cs typeface="Times New Roman" pitchFamily="18" charset="0"/>
              </a:rPr>
              <a:t>wall.</a:t>
            </a:r>
            <a:endParaRPr lang="en-GB" sz="2400" spc="-10" dirty="0" smtClean="0">
              <a:latin typeface="Times New Roman" pitchFamily="18" charset="0"/>
              <a:cs typeface="Times New Roman" pitchFamily="18" charset="0"/>
            </a:endParaRPr>
          </a:p>
          <a:p>
            <a:pPr marL="12065" marR="5080">
              <a:spcBef>
                <a:spcPts val="95"/>
              </a:spcBef>
              <a:tabLst>
                <a:tab pos="421640" algn="l"/>
              </a:tabLst>
            </a:pPr>
            <a:endParaRPr sz="2400" dirty="0" smtClean="0">
              <a:latin typeface="Times New Roman" pitchFamily="18" charset="0"/>
              <a:cs typeface="Times New Roman" pitchFamily="18" charset="0"/>
            </a:endParaRPr>
          </a:p>
          <a:p>
            <a:pPr marL="12065" marR="1295400">
              <a:spcBef>
                <a:spcPts val="605"/>
              </a:spcBef>
              <a:tabLst>
                <a:tab pos="424815" algn="l"/>
              </a:tabLst>
            </a:pPr>
            <a:r>
              <a:rPr sz="2400" spc="-10" dirty="0" smtClean="0">
                <a:solidFill>
                  <a:srgbClr val="FF0000"/>
                </a:solidFill>
                <a:latin typeface="Times New Roman" pitchFamily="18" charset="0"/>
                <a:cs typeface="Times New Roman" pitchFamily="18" charset="0"/>
              </a:rPr>
              <a:t>Enhanced </a:t>
            </a:r>
            <a:r>
              <a:rPr sz="2400" spc="-5" dirty="0" smtClean="0">
                <a:solidFill>
                  <a:srgbClr val="FF0000"/>
                </a:solidFill>
                <a:latin typeface="Times New Roman" pitchFamily="18" charset="0"/>
                <a:cs typeface="Times New Roman" pitchFamily="18" charset="0"/>
              </a:rPr>
              <a:t>fibroblast function</a:t>
            </a:r>
            <a:r>
              <a:rPr lang="en-GB" sz="2400" spc="-5" dirty="0" smtClean="0">
                <a:solidFill>
                  <a:srgbClr val="FF0000"/>
                </a:solidFill>
                <a:latin typeface="Times New Roman" pitchFamily="18" charset="0"/>
                <a:cs typeface="Times New Roman" pitchFamily="18" charset="0"/>
              </a:rPr>
              <a:t>:</a:t>
            </a:r>
          </a:p>
          <a:p>
            <a:pPr marL="12065" marR="1295400">
              <a:spcBef>
                <a:spcPts val="605"/>
              </a:spcBef>
              <a:tabLst>
                <a:tab pos="424815" algn="l"/>
              </a:tabLst>
            </a:pPr>
            <a:r>
              <a:rPr sz="2400" spc="-10" dirty="0" smtClean="0">
                <a:latin typeface="Times New Roman" pitchFamily="18" charset="0"/>
                <a:cs typeface="Times New Roman" pitchFamily="18" charset="0"/>
              </a:rPr>
              <a:t>prevents  </a:t>
            </a:r>
            <a:r>
              <a:rPr sz="2400" spc="-5" dirty="0" smtClean="0">
                <a:latin typeface="Times New Roman" pitchFamily="18" charset="0"/>
                <a:cs typeface="Times New Roman" pitchFamily="18" charset="0"/>
              </a:rPr>
              <a:t>unnecessary </a:t>
            </a:r>
            <a:r>
              <a:rPr sz="2400" dirty="0" smtClean="0">
                <a:latin typeface="Times New Roman" pitchFamily="18" charset="0"/>
                <a:cs typeface="Times New Roman" pitchFamily="18" charset="0"/>
              </a:rPr>
              <a:t>cicatrix</a:t>
            </a:r>
            <a:r>
              <a:rPr sz="2400" spc="-15" dirty="0" smtClean="0">
                <a:latin typeface="Times New Roman" pitchFamily="18" charset="0"/>
                <a:cs typeface="Times New Roman" pitchFamily="18" charset="0"/>
              </a:rPr>
              <a:t> </a:t>
            </a:r>
            <a:r>
              <a:rPr sz="2400" spc="-5" dirty="0" smtClean="0">
                <a:latin typeface="Times New Roman" pitchFamily="18" charset="0"/>
                <a:cs typeface="Times New Roman" pitchFamily="18" charset="0"/>
              </a:rPr>
              <a:t>formation.</a:t>
            </a:r>
            <a:endParaRPr lang="en-GB" sz="2400" spc="-5" dirty="0" smtClean="0">
              <a:latin typeface="Times New Roman" pitchFamily="18" charset="0"/>
              <a:cs typeface="Times New Roman" pitchFamily="18" charset="0"/>
            </a:endParaRPr>
          </a:p>
          <a:p>
            <a:pPr marL="12065" marR="1295400">
              <a:spcBef>
                <a:spcPts val="605"/>
              </a:spcBef>
              <a:tabLst>
                <a:tab pos="424815" algn="l"/>
              </a:tabLst>
            </a:pPr>
            <a:endParaRPr sz="2400" dirty="0" smtClean="0">
              <a:latin typeface="Times New Roman" pitchFamily="18" charset="0"/>
              <a:cs typeface="Times New Roman" pitchFamily="18" charset="0"/>
            </a:endParaRPr>
          </a:p>
          <a:p>
            <a:pPr marL="12065" marR="925830">
              <a:spcBef>
                <a:spcPts val="600"/>
              </a:spcBef>
              <a:tabLst>
                <a:tab pos="424815" algn="l"/>
              </a:tabLst>
            </a:pPr>
            <a:r>
              <a:rPr sz="2400" spc="-5" dirty="0" smtClean="0">
                <a:solidFill>
                  <a:srgbClr val="FF0000"/>
                </a:solidFill>
                <a:latin typeface="Times New Roman" pitchFamily="18" charset="0"/>
                <a:cs typeface="Times New Roman" pitchFamily="18" charset="0"/>
              </a:rPr>
              <a:t>Angiogenesis</a:t>
            </a:r>
            <a:r>
              <a:rPr lang="en-GB" sz="2400" spc="-5" dirty="0" smtClean="0">
                <a:solidFill>
                  <a:srgbClr val="FF0000"/>
                </a:solidFill>
                <a:latin typeface="Times New Roman" pitchFamily="18" charset="0"/>
                <a:cs typeface="Times New Roman" pitchFamily="18" charset="0"/>
              </a:rPr>
              <a:t>:</a:t>
            </a:r>
            <a:endParaRPr lang="en-GB" sz="2400" spc="-5" dirty="0" smtClean="0">
              <a:latin typeface="Times New Roman" pitchFamily="18" charset="0"/>
              <a:cs typeface="Times New Roman" pitchFamily="18" charset="0"/>
            </a:endParaRPr>
          </a:p>
          <a:p>
            <a:pPr marL="12065" marR="925830">
              <a:spcBef>
                <a:spcPts val="600"/>
              </a:spcBef>
              <a:tabLst>
                <a:tab pos="424815" algn="l"/>
              </a:tabLst>
            </a:pPr>
            <a:r>
              <a:rPr sz="2400" spc="-5" dirty="0" smtClean="0">
                <a:latin typeface="Times New Roman" pitchFamily="18" charset="0"/>
                <a:cs typeface="Times New Roman" pitchFamily="18" charset="0"/>
              </a:rPr>
              <a:t>Increased </a:t>
            </a:r>
            <a:r>
              <a:rPr sz="2400" spc="-10" dirty="0" smtClean="0">
                <a:latin typeface="Times New Roman" pitchFamily="18" charset="0"/>
                <a:cs typeface="Times New Roman" pitchFamily="18" charset="0"/>
              </a:rPr>
              <a:t>oxygen tension  </a:t>
            </a:r>
            <a:r>
              <a:rPr sz="2400" spc="-5" dirty="0" smtClean="0">
                <a:latin typeface="Times New Roman" pitchFamily="18" charset="0"/>
                <a:cs typeface="Times New Roman" pitchFamily="18" charset="0"/>
              </a:rPr>
              <a:t>increases </a:t>
            </a:r>
            <a:r>
              <a:rPr sz="2400" spc="-10" dirty="0" smtClean="0">
                <a:latin typeface="Times New Roman" pitchFamily="18" charset="0"/>
                <a:cs typeface="Times New Roman" pitchFamily="18" charset="0"/>
              </a:rPr>
              <a:t>vascular </a:t>
            </a:r>
            <a:r>
              <a:rPr sz="2400" spc="-5" dirty="0" smtClean="0">
                <a:latin typeface="Times New Roman" pitchFamily="18" charset="0"/>
                <a:cs typeface="Times New Roman" pitchFamily="18" charset="0"/>
              </a:rPr>
              <a:t>endothelial grow </a:t>
            </a:r>
            <a:r>
              <a:rPr sz="2400" spc="-10" dirty="0" smtClean="0">
                <a:latin typeface="Times New Roman" pitchFamily="18" charset="0"/>
                <a:cs typeface="Times New Roman" pitchFamily="18" charset="0"/>
              </a:rPr>
              <a:t>factor  </a:t>
            </a:r>
            <a:r>
              <a:rPr sz="2400" spc="-5" dirty="0" smtClean="0">
                <a:latin typeface="Times New Roman" pitchFamily="18" charset="0"/>
                <a:cs typeface="Times New Roman" pitchFamily="18" charset="0"/>
              </a:rPr>
              <a:t>function as well as </a:t>
            </a:r>
            <a:r>
              <a:rPr sz="2400" spc="-10" dirty="0" smtClean="0">
                <a:latin typeface="Times New Roman" pitchFamily="18" charset="0"/>
                <a:cs typeface="Times New Roman" pitchFamily="18" charset="0"/>
              </a:rPr>
              <a:t>secretion </a:t>
            </a:r>
            <a:r>
              <a:rPr sz="2400" spc="-5" dirty="0" smtClean="0">
                <a:latin typeface="Times New Roman" pitchFamily="18" charset="0"/>
                <a:cs typeface="Times New Roman" pitchFamily="18" charset="0"/>
              </a:rPr>
              <a:t>of matrix by  fibroblasts</a:t>
            </a:r>
            <a:endParaRPr sz="2400" dirty="0">
              <a:latin typeface="Times New Roman" pitchFamily="18" charset="0"/>
              <a:cs typeface="Times New Roman" pitchFamily="18" charset="0"/>
            </a:endParaRPr>
          </a:p>
        </p:txBody>
      </p:sp>
    </p:spTree>
    <p:extLst>
      <p:ext uri="{BB962C8B-B14F-4D97-AF65-F5344CB8AC3E}">
        <p14:creationId xmlns:p14="http://schemas.microsoft.com/office/powerpoint/2010/main" val="781617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4605528" y="3544823"/>
            <a:ext cx="67055" cy="6705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Title 1"/>
          <p:cNvSpPr>
            <a:spLocks noGrp="1"/>
          </p:cNvSpPr>
          <p:nvPr>
            <p:ph type="title"/>
          </p:nvPr>
        </p:nvSpPr>
        <p:spPr>
          <a:xfrm>
            <a:off x="467544" y="262890"/>
            <a:ext cx="8208912" cy="677108"/>
          </a:xfrm>
        </p:spPr>
        <p:txBody>
          <a:bodyPr/>
          <a:lstStyle/>
          <a:p>
            <a:pPr marL="0" indent="0"/>
            <a:r>
              <a:rPr lang="en-GB" spc="75" dirty="0" smtClean="0">
                <a:solidFill>
                  <a:prstClr val="black"/>
                </a:solidFill>
                <a:latin typeface="Gloucester MT Extra Condensed" pitchFamily="18" charset="0"/>
                <a:cs typeface="Impact"/>
              </a:rPr>
              <a:t> </a:t>
            </a:r>
            <a:r>
              <a:rPr lang="en-GB" sz="4400" b="1" spc="80" dirty="0" smtClean="0">
                <a:solidFill>
                  <a:srgbClr val="FFFF00"/>
                </a:solidFill>
                <a:latin typeface="Times New Roman" pitchFamily="18" charset="0"/>
                <a:cs typeface="Times New Roman" pitchFamily="18" charset="0"/>
              </a:rPr>
              <a:t>Types </a:t>
            </a:r>
            <a:r>
              <a:rPr lang="en-GB" sz="4400" b="1" spc="45" dirty="0">
                <a:solidFill>
                  <a:srgbClr val="FFFF00"/>
                </a:solidFill>
                <a:latin typeface="Times New Roman" pitchFamily="18" charset="0"/>
                <a:cs typeface="Times New Roman" pitchFamily="18" charset="0"/>
              </a:rPr>
              <a:t>of </a:t>
            </a:r>
            <a:r>
              <a:rPr lang="en-GB" sz="4400" b="1" spc="80" dirty="0">
                <a:solidFill>
                  <a:srgbClr val="FFFF00"/>
                </a:solidFill>
                <a:latin typeface="Times New Roman" pitchFamily="18" charset="0"/>
                <a:cs typeface="Times New Roman" pitchFamily="18" charset="0"/>
              </a:rPr>
              <a:t>hyperbaric chambers: </a:t>
            </a:r>
          </a:p>
        </p:txBody>
      </p:sp>
      <p:sp>
        <p:nvSpPr>
          <p:cNvPr id="24" name="Text Placeholder 23"/>
          <p:cNvSpPr>
            <a:spLocks noGrp="1"/>
          </p:cNvSpPr>
          <p:nvPr>
            <p:ph sz="half" idx="2"/>
          </p:nvPr>
        </p:nvSpPr>
        <p:spPr>
          <a:xfrm>
            <a:off x="457200" y="1577341"/>
            <a:ext cx="8075240" cy="1723549"/>
          </a:xfrm>
        </p:spPr>
        <p:txBody>
          <a:bodyPr/>
          <a:lstStyle/>
          <a:p>
            <a:pPr marL="0" indent="0" algn="ctr">
              <a:buNone/>
            </a:pPr>
            <a:r>
              <a:rPr lang="en-GB" sz="4400" b="1" spc="75" dirty="0" err="1" smtClean="0">
                <a:solidFill>
                  <a:srgbClr val="FFFF00"/>
                </a:solidFill>
                <a:latin typeface="Times New Roman" pitchFamily="18" charset="0"/>
                <a:cs typeface="Times New Roman" pitchFamily="18" charset="0"/>
              </a:rPr>
              <a:t>Monoplace</a:t>
            </a:r>
            <a:r>
              <a:rPr lang="en-GB" sz="3600" b="1" spc="80" dirty="0">
                <a:solidFill>
                  <a:srgbClr val="FFFF00"/>
                </a:solidFill>
                <a:latin typeface="Gloucester MT Extra Condensed" pitchFamily="18" charset="0"/>
                <a:cs typeface="Impact"/>
              </a:rPr>
              <a:t>	</a:t>
            </a:r>
            <a:endParaRPr lang="en-GB" sz="3600" b="1" spc="60" dirty="0">
              <a:solidFill>
                <a:srgbClr val="FFFF00"/>
              </a:solidFill>
              <a:latin typeface="Gloucester MT Extra Condensed" pitchFamily="18" charset="0"/>
              <a:cs typeface="Impact"/>
            </a:endParaRPr>
          </a:p>
          <a:p>
            <a:pPr lvl="5" algn="ctr"/>
            <a:r>
              <a:rPr lang="en-GB" sz="3600" spc="190" dirty="0" smtClean="0">
                <a:solidFill>
                  <a:prstClr val="black"/>
                </a:solidFill>
                <a:latin typeface="Gloucester MT Extra Condensed" pitchFamily="18" charset="0"/>
                <a:cs typeface="Impact"/>
              </a:rPr>
              <a:t> </a:t>
            </a:r>
            <a:endParaRPr lang="en-GB" sz="3600" dirty="0">
              <a:solidFill>
                <a:prstClr val="black"/>
              </a:solidFill>
              <a:latin typeface="Gloucester MT Extra Condensed" pitchFamily="18" charset="0"/>
              <a:cs typeface="Impact"/>
            </a:endParaRPr>
          </a:p>
          <a:p>
            <a:pPr marL="0" indent="0" algn="ctr">
              <a:buNone/>
            </a:pPr>
            <a:endParaRPr lang="en-GB" dirty="0"/>
          </a:p>
        </p:txBody>
      </p:sp>
      <p:pic>
        <p:nvPicPr>
          <p:cNvPr id="2050" name="Picture 2"/>
          <p:cNvPicPr>
            <a:picLocks noGrp="1" noChangeAspect="1" noChangeArrowheads="1"/>
          </p:cNvPicPr>
          <p:nvPr>
            <p:ph sz="half" idx="3"/>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708920"/>
            <a:ext cx="597587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1"/>
          </p:nvPr>
        </p:nvSpPr>
        <p:spPr>
          <a:xfrm>
            <a:off x="539552" y="836712"/>
            <a:ext cx="8147248" cy="677108"/>
          </a:xfrm>
        </p:spPr>
        <p:txBody>
          <a:bodyPr/>
          <a:lstStyle/>
          <a:p>
            <a:pPr algn="ctr"/>
            <a:r>
              <a:rPr lang="en-GB" sz="4400" b="1" dirty="0" err="1" smtClean="0">
                <a:solidFill>
                  <a:srgbClr val="FFFF00"/>
                </a:solidFill>
                <a:latin typeface="Times New Roman" pitchFamily="18" charset="0"/>
                <a:cs typeface="Times New Roman" pitchFamily="18" charset="0"/>
              </a:rPr>
              <a:t>Multiplace</a:t>
            </a:r>
            <a:endParaRPr lang="en-GB" sz="4400" b="1" dirty="0">
              <a:solidFill>
                <a:srgbClr val="FFFF00"/>
              </a:solidFill>
              <a:latin typeface="Times New Roman" pitchFamily="18" charset="0"/>
              <a:cs typeface="Times New Roman" pitchFamily="18" charset="0"/>
            </a:endParaRPr>
          </a:p>
        </p:txBody>
      </p:sp>
      <p:pic>
        <p:nvPicPr>
          <p:cNvPr id="3074"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060848"/>
            <a:ext cx="555347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22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1402359"/>
            <a:ext cx="8220908" cy="4321696"/>
          </a:xfrm>
          <a:prstGeom prst="rect">
            <a:avLst/>
          </a:prstGeom>
        </p:spPr>
        <p:txBody>
          <a:bodyPr vert="horz" wrap="square" lIns="0" tIns="88900" rIns="0" bIns="0" rtlCol="0">
            <a:spAutoFit/>
          </a:bodyPr>
          <a:lstStyle/>
          <a:p>
            <a:pPr marL="469900" indent="-457200">
              <a:spcBef>
                <a:spcPts val="700"/>
              </a:spcBef>
              <a:buClr>
                <a:srgbClr val="FFFF00"/>
              </a:buClr>
              <a:buSzPct val="83928"/>
              <a:buFont typeface="Arial" pitchFamily="34" charset="0"/>
              <a:buChar char="•"/>
              <a:tabLst>
                <a:tab pos="287020" algn="l"/>
              </a:tabLst>
            </a:pPr>
            <a:r>
              <a:rPr sz="2400" spc="-10" dirty="0">
                <a:solidFill>
                  <a:prstClr val="black"/>
                </a:solidFill>
                <a:latin typeface="Times New Roman" pitchFamily="18" charset="0"/>
                <a:cs typeface="Times New Roman" pitchFamily="18" charset="0"/>
              </a:rPr>
              <a:t>Initial </a:t>
            </a:r>
            <a:r>
              <a:rPr sz="2400" spc="-5" dirty="0">
                <a:solidFill>
                  <a:prstClr val="black"/>
                </a:solidFill>
                <a:latin typeface="Times New Roman" pitchFamily="18" charset="0"/>
                <a:cs typeface="Times New Roman" pitchFamily="18" charset="0"/>
              </a:rPr>
              <a:t>compression for 30</a:t>
            </a:r>
            <a:r>
              <a:rPr sz="2400"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minutes</a:t>
            </a:r>
            <a:endParaRPr sz="2400" dirty="0">
              <a:solidFill>
                <a:prstClr val="black"/>
              </a:solidFill>
              <a:latin typeface="Times New Roman" pitchFamily="18" charset="0"/>
              <a:cs typeface="Times New Roman" pitchFamily="18" charset="0"/>
            </a:endParaRPr>
          </a:p>
          <a:p>
            <a:pPr marL="469265" marR="5080" indent="-457200">
              <a:spcBef>
                <a:spcPts val="605"/>
              </a:spcBef>
              <a:buClr>
                <a:srgbClr val="FFFF00"/>
              </a:buClr>
              <a:buSzPct val="83928"/>
              <a:buFont typeface="Arial" pitchFamily="34" charset="0"/>
              <a:buChar char="•"/>
              <a:tabLst>
                <a:tab pos="287020" algn="l"/>
              </a:tabLst>
            </a:pPr>
            <a:r>
              <a:rPr sz="2400" spc="-10" dirty="0">
                <a:solidFill>
                  <a:prstClr val="black"/>
                </a:solidFill>
                <a:latin typeface="Times New Roman" pitchFamily="18" charset="0"/>
                <a:cs typeface="Times New Roman" pitchFamily="18" charset="0"/>
              </a:rPr>
              <a:t>Treatment </a:t>
            </a:r>
            <a:r>
              <a:rPr sz="2400" spc="-5" dirty="0">
                <a:solidFill>
                  <a:prstClr val="black"/>
                </a:solidFill>
                <a:latin typeface="Times New Roman" pitchFamily="18" charset="0"/>
                <a:cs typeface="Times New Roman" pitchFamily="18" charset="0"/>
              </a:rPr>
              <a:t>for 90 minutes </a:t>
            </a:r>
            <a:r>
              <a:rPr sz="2400" spc="-10" dirty="0">
                <a:solidFill>
                  <a:prstClr val="black"/>
                </a:solidFill>
                <a:latin typeface="Times New Roman" pitchFamily="18" charset="0"/>
                <a:cs typeface="Times New Roman" pitchFamily="18" charset="0"/>
              </a:rPr>
              <a:t>with </a:t>
            </a:r>
            <a:r>
              <a:rPr sz="2400" spc="-5" dirty="0">
                <a:solidFill>
                  <a:prstClr val="black"/>
                </a:solidFill>
                <a:latin typeface="Times New Roman" pitchFamily="18" charset="0"/>
                <a:cs typeface="Times New Roman" pitchFamily="18" charset="0"/>
              </a:rPr>
              <a:t>air </a:t>
            </a:r>
            <a:r>
              <a:rPr sz="2400" spc="-10" dirty="0">
                <a:solidFill>
                  <a:prstClr val="black"/>
                </a:solidFill>
                <a:latin typeface="Times New Roman" pitchFamily="18" charset="0"/>
                <a:cs typeface="Times New Roman" pitchFamily="18" charset="0"/>
              </a:rPr>
              <a:t>breaks (10  </a:t>
            </a:r>
            <a:r>
              <a:rPr sz="2400" spc="-5" dirty="0">
                <a:solidFill>
                  <a:prstClr val="black"/>
                </a:solidFill>
                <a:latin typeface="Times New Roman" pitchFamily="18" charset="0"/>
                <a:cs typeface="Times New Roman" pitchFamily="18" charset="0"/>
              </a:rPr>
              <a:t>minutes </a:t>
            </a:r>
            <a:r>
              <a:rPr sz="2400" dirty="0">
                <a:solidFill>
                  <a:prstClr val="black"/>
                </a:solidFill>
                <a:latin typeface="Times New Roman" pitchFamily="18" charset="0"/>
                <a:cs typeface="Times New Roman" pitchFamily="18" charset="0"/>
              </a:rPr>
              <a:t>every </a:t>
            </a:r>
            <a:r>
              <a:rPr sz="2400" spc="-5" dirty="0">
                <a:solidFill>
                  <a:prstClr val="black"/>
                </a:solidFill>
                <a:latin typeface="Times New Roman" pitchFamily="18" charset="0"/>
                <a:cs typeface="Times New Roman" pitchFamily="18" charset="0"/>
              </a:rPr>
              <a:t>30 minutes is</a:t>
            </a:r>
            <a:r>
              <a:rPr sz="2400" spc="-4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standard)</a:t>
            </a:r>
            <a:endParaRPr sz="2400"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smtClean="0">
                <a:solidFill>
                  <a:prstClr val="black"/>
                </a:solidFill>
                <a:latin typeface="Times New Roman" pitchFamily="18" charset="0"/>
                <a:cs typeface="Times New Roman" pitchFamily="18" charset="0"/>
              </a:rPr>
              <a:t>Decompression </a:t>
            </a:r>
            <a:r>
              <a:rPr sz="2400" spc="-5" dirty="0">
                <a:solidFill>
                  <a:prstClr val="black"/>
                </a:solidFill>
                <a:latin typeface="Times New Roman" pitchFamily="18" charset="0"/>
                <a:cs typeface="Times New Roman" pitchFamily="18" charset="0"/>
              </a:rPr>
              <a:t>for 30</a:t>
            </a:r>
            <a:r>
              <a:rPr sz="2400" spc="10"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minutes</a:t>
            </a:r>
            <a:endParaRPr lang="en-GB" sz="2400" spc="-5" dirty="0" smtClean="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endParaRPr sz="2400" dirty="0" smtClean="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a:solidFill>
                  <a:prstClr val="black"/>
                </a:solidFill>
                <a:latin typeface="Times New Roman" pitchFamily="18" charset="0"/>
                <a:cs typeface="Times New Roman" pitchFamily="18" charset="0"/>
              </a:rPr>
              <a:t>All regimens </a:t>
            </a:r>
            <a:r>
              <a:rPr sz="2400" spc="-10" dirty="0">
                <a:solidFill>
                  <a:prstClr val="black"/>
                </a:solidFill>
                <a:latin typeface="Times New Roman" pitchFamily="18" charset="0"/>
                <a:cs typeface="Times New Roman" pitchFamily="18" charset="0"/>
              </a:rPr>
              <a:t>use </a:t>
            </a:r>
            <a:r>
              <a:rPr sz="2400" spc="-5" dirty="0">
                <a:solidFill>
                  <a:prstClr val="black"/>
                </a:solidFill>
                <a:latin typeface="Times New Roman" pitchFamily="18" charset="0"/>
                <a:cs typeface="Times New Roman" pitchFamily="18" charset="0"/>
              </a:rPr>
              <a:t>100%</a:t>
            </a:r>
            <a:r>
              <a:rPr sz="2400" spc="-30"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O2</a:t>
            </a:r>
            <a:endParaRPr sz="2400" dirty="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endParaRPr lang="en-GB" sz="2400" spc="-5" dirty="0" smtClean="0">
              <a:solidFill>
                <a:prstClr val="black"/>
              </a:solidFill>
              <a:latin typeface="Times New Roman" pitchFamily="18" charset="0"/>
              <a:cs typeface="Times New Roman" pitchFamily="18" charset="0"/>
            </a:endParaRPr>
          </a:p>
          <a:p>
            <a:pPr marL="469900" indent="-457200">
              <a:spcBef>
                <a:spcPts val="600"/>
              </a:spcBef>
              <a:buClr>
                <a:srgbClr val="FFFF00"/>
              </a:buClr>
              <a:buSzPct val="83928"/>
              <a:buFont typeface="Arial" pitchFamily="34" charset="0"/>
              <a:buChar char="•"/>
              <a:tabLst>
                <a:tab pos="287020" algn="l"/>
              </a:tabLst>
            </a:pPr>
            <a:r>
              <a:rPr sz="2400" spc="-5" dirty="0" smtClean="0">
                <a:solidFill>
                  <a:prstClr val="black"/>
                </a:solidFill>
                <a:latin typeface="Times New Roman" pitchFamily="18" charset="0"/>
                <a:cs typeface="Times New Roman" pitchFamily="18" charset="0"/>
              </a:rPr>
              <a:t>Pressure</a:t>
            </a:r>
            <a:r>
              <a:rPr sz="2400" spc="-20"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-Most </a:t>
            </a:r>
            <a:r>
              <a:rPr sz="2400" spc="-10" dirty="0">
                <a:solidFill>
                  <a:prstClr val="black"/>
                </a:solidFill>
                <a:latin typeface="Times New Roman" pitchFamily="18" charset="0"/>
                <a:cs typeface="Times New Roman" pitchFamily="18" charset="0"/>
              </a:rPr>
              <a:t>use </a:t>
            </a:r>
            <a:r>
              <a:rPr sz="2400" spc="-5" dirty="0">
                <a:solidFill>
                  <a:prstClr val="black"/>
                </a:solidFill>
                <a:latin typeface="Times New Roman" pitchFamily="18" charset="0"/>
                <a:cs typeface="Times New Roman" pitchFamily="18" charset="0"/>
              </a:rPr>
              <a:t>2.4 atm</a:t>
            </a:r>
            <a:endParaRPr sz="2400" dirty="0">
              <a:solidFill>
                <a:prstClr val="black"/>
              </a:solidFill>
              <a:latin typeface="Times New Roman" pitchFamily="18" charset="0"/>
              <a:cs typeface="Times New Roman" pitchFamily="18" charset="0"/>
            </a:endParaRPr>
          </a:p>
          <a:p>
            <a:pPr marL="1246505" lvl="1" indent="-457200">
              <a:spcBef>
                <a:spcPts val="300"/>
              </a:spcBef>
              <a:buClr>
                <a:srgbClr val="FFFF00"/>
              </a:buClr>
              <a:buSzPct val="83928"/>
              <a:buFont typeface="Arial" pitchFamily="34" charset="0"/>
              <a:buChar char="•"/>
              <a:tabLst>
                <a:tab pos="1019175" algn="l"/>
              </a:tabLst>
            </a:pPr>
            <a:r>
              <a:rPr lang="en-GB" sz="2400" spc="-5"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Maximum </a:t>
            </a:r>
            <a:r>
              <a:rPr sz="2400" spc="-5" dirty="0">
                <a:solidFill>
                  <a:prstClr val="black"/>
                </a:solidFill>
                <a:latin typeface="Times New Roman" pitchFamily="18" charset="0"/>
                <a:cs typeface="Times New Roman" pitchFamily="18" charset="0"/>
              </a:rPr>
              <a:t>tolerated is 3</a:t>
            </a:r>
            <a:r>
              <a:rPr sz="2400" spc="-2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atm</a:t>
            </a:r>
            <a:endParaRPr sz="2400" dirty="0">
              <a:solidFill>
                <a:prstClr val="black"/>
              </a:solidFill>
              <a:latin typeface="Times New Roman" pitchFamily="18" charset="0"/>
              <a:cs typeface="Times New Roman" pitchFamily="18" charset="0"/>
            </a:endParaRPr>
          </a:p>
          <a:p>
            <a:pPr marL="1246505" lvl="1" indent="-457200">
              <a:spcBef>
                <a:spcPts val="305"/>
              </a:spcBef>
              <a:buClr>
                <a:srgbClr val="FFFF00"/>
              </a:buClr>
              <a:buSzPct val="83928"/>
              <a:buFont typeface="Arial" pitchFamily="34" charset="0"/>
              <a:buChar char="•"/>
              <a:tabLst>
                <a:tab pos="1019175" algn="l"/>
              </a:tabLst>
            </a:pPr>
            <a:r>
              <a:rPr lang="en-GB" sz="2400" spc="-5"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4 </a:t>
            </a:r>
            <a:r>
              <a:rPr sz="2400" spc="-5" dirty="0">
                <a:solidFill>
                  <a:prstClr val="black"/>
                </a:solidFill>
                <a:latin typeface="Times New Roman" pitchFamily="18" charset="0"/>
                <a:cs typeface="Times New Roman" pitchFamily="18" charset="0"/>
              </a:rPr>
              <a:t>atm induces</a:t>
            </a:r>
            <a:r>
              <a:rPr sz="2400" spc="-3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seizures</a:t>
            </a:r>
            <a:endParaRPr sz="2400" dirty="0">
              <a:solidFill>
                <a:prstClr val="black"/>
              </a:solidFill>
              <a:latin typeface="Times New Roman" pitchFamily="18" charset="0"/>
              <a:cs typeface="Times New Roman" pitchFamily="18" charset="0"/>
            </a:endParaRPr>
          </a:p>
        </p:txBody>
      </p:sp>
      <p:sp>
        <p:nvSpPr>
          <p:cNvPr id="4" name="object 4"/>
          <p:cNvSpPr txBox="1">
            <a:spLocks noGrp="1"/>
          </p:cNvSpPr>
          <p:nvPr>
            <p:ph type="title"/>
          </p:nvPr>
        </p:nvSpPr>
        <p:spPr>
          <a:xfrm>
            <a:off x="179512" y="410290"/>
            <a:ext cx="8568952" cy="689932"/>
          </a:xfrm>
          <a:prstGeom prst="rect">
            <a:avLst/>
          </a:prstGeom>
        </p:spPr>
        <p:txBody>
          <a:bodyPr vert="horz" wrap="square" lIns="0" tIns="12700" rIns="0" bIns="0" rtlCol="0">
            <a:spAutoFit/>
          </a:bodyPr>
          <a:lstStyle/>
          <a:p>
            <a:pPr marL="0" indent="0" algn="ctr">
              <a:lnSpc>
                <a:spcPct val="100000"/>
              </a:lnSpc>
              <a:spcBef>
                <a:spcPts val="100"/>
              </a:spcBef>
              <a:buNone/>
            </a:pPr>
            <a:r>
              <a:rPr lang="en-GB" sz="4400" spc="-5" dirty="0" smtClean="0">
                <a:solidFill>
                  <a:srgbClr val="FFFF00"/>
                </a:solidFill>
                <a:effectLst/>
              </a:rPr>
              <a:t>Process</a:t>
            </a:r>
            <a:r>
              <a:rPr lang="en-GB" sz="4400" spc="-5" dirty="0" smtClean="0">
                <a:solidFill>
                  <a:srgbClr val="FFFF00"/>
                </a:solidFill>
              </a:rPr>
              <a:t> </a:t>
            </a:r>
            <a:r>
              <a:rPr lang="en-GB" sz="4400" spc="-5" dirty="0" smtClean="0">
                <a:solidFill>
                  <a:srgbClr val="FFFF00"/>
                </a:solidFill>
                <a:effectLst/>
              </a:rPr>
              <a:t>Of</a:t>
            </a:r>
            <a:r>
              <a:rPr lang="en-GB" sz="4400" spc="-60" dirty="0" smtClean="0">
                <a:solidFill>
                  <a:srgbClr val="FFFF00"/>
                </a:solidFill>
              </a:rPr>
              <a:t> </a:t>
            </a:r>
            <a:r>
              <a:rPr lang="en-GB" sz="4400" spc="-5" dirty="0" smtClean="0">
                <a:solidFill>
                  <a:srgbClr val="FFFF00"/>
                </a:solidFill>
                <a:effectLst/>
              </a:rPr>
              <a:t>Treatment</a:t>
            </a:r>
            <a:endParaRPr lang="en-GB" sz="4400" dirty="0">
              <a:solidFill>
                <a:srgbClr val="FFFF00"/>
              </a:solidFill>
              <a:effectLst/>
            </a:endParaRPr>
          </a:p>
        </p:txBody>
      </p:sp>
    </p:spTree>
    <p:extLst>
      <p:ext uri="{BB962C8B-B14F-4D97-AF65-F5344CB8AC3E}">
        <p14:creationId xmlns:p14="http://schemas.microsoft.com/office/powerpoint/2010/main" val="683852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188640"/>
            <a:ext cx="8352928" cy="792088"/>
          </a:xfrm>
        </p:spPr>
        <p:txBody>
          <a:bodyPr/>
          <a:lstStyle/>
          <a:p>
            <a:pPr marL="0" indent="0" algn="ctr">
              <a:buNone/>
            </a:pPr>
            <a:r>
              <a:rPr lang="en-GB" sz="4400" b="1" dirty="0" smtClean="0">
                <a:solidFill>
                  <a:srgbClr val="FFFF00"/>
                </a:solidFill>
                <a:effectLst/>
                <a:latin typeface="Times New Roman" pitchFamily="18" charset="0"/>
                <a:cs typeface="Times New Roman" pitchFamily="18" charset="0"/>
              </a:rPr>
              <a:t>Indications for HBOT</a:t>
            </a:r>
            <a:endParaRPr lang="en-GB" sz="4400" b="1" dirty="0">
              <a:solidFill>
                <a:srgbClr val="FFFF00"/>
              </a:solidFill>
              <a:effectLst/>
              <a:latin typeface="Times New Roman" pitchFamily="18" charset="0"/>
              <a:cs typeface="Times New Roman" pitchFamily="18" charset="0"/>
            </a:endParaRPr>
          </a:p>
        </p:txBody>
      </p:sp>
      <p:sp>
        <p:nvSpPr>
          <p:cNvPr id="4" name="Content Placeholder 3"/>
          <p:cNvSpPr>
            <a:spLocks noGrp="1"/>
          </p:cNvSpPr>
          <p:nvPr>
            <p:ph type="body" idx="1"/>
          </p:nvPr>
        </p:nvSpPr>
        <p:spPr>
          <a:xfrm>
            <a:off x="395536" y="1122903"/>
            <a:ext cx="8208912" cy="6032421"/>
          </a:xfrm>
        </p:spPr>
        <p:txBody>
          <a:bodyPr/>
          <a:lstStyle/>
          <a:p>
            <a:pPr marL="45720" indent="0" algn="just">
              <a:buNone/>
            </a:pPr>
            <a:r>
              <a:rPr lang="en-GB" sz="2400" dirty="0">
                <a:latin typeface="Times New Roman" pitchFamily="18" charset="0"/>
                <a:cs typeface="Times New Roman" pitchFamily="18" charset="0"/>
              </a:rPr>
              <a:t>After reviewing all the scientific evidence available to date, the Undersea and Hyperbaric Medical Society, in its latest publication, Hyperbaric Oxygen Therapy Indications (12th ed.), recommends the following 13 indications for </a:t>
            </a:r>
            <a:r>
              <a:rPr lang="en-GB" sz="2400" dirty="0" smtClean="0">
                <a:latin typeface="Times New Roman" pitchFamily="18" charset="0"/>
                <a:cs typeface="Times New Roman" pitchFamily="18" charset="0"/>
              </a:rPr>
              <a:t>HBOT:</a:t>
            </a:r>
          </a:p>
          <a:p>
            <a:pPr marL="45720" indent="0" algn="just">
              <a:buNone/>
            </a:pPr>
            <a:endParaRPr lang="en-GB" sz="2400" dirty="0" smtClean="0">
              <a:latin typeface="Times New Roman" pitchFamily="18" charset="0"/>
              <a:cs typeface="Times New Roman" pitchFamily="18" charset="0"/>
            </a:endParaRPr>
          </a:p>
          <a:p>
            <a:r>
              <a:rPr lang="en-GB" sz="2400" dirty="0">
                <a:latin typeface="Times New Roman" pitchFamily="18" charset="0"/>
                <a:cs typeface="Times New Roman" pitchFamily="18" charset="0"/>
              </a:rPr>
              <a:t>1.Air or gas embolism</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2.Carbon monoxide poisoning and carbon monoxide +CYANIDE  poisoning</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3.Clostridial myositis and </a:t>
            </a:r>
            <a:r>
              <a:rPr lang="en-GB" sz="2400" dirty="0" err="1">
                <a:latin typeface="Times New Roman" pitchFamily="18" charset="0"/>
                <a:cs typeface="Times New Roman" pitchFamily="18" charset="0"/>
              </a:rPr>
              <a:t>myonecrosis</a:t>
            </a:r>
            <a:r>
              <a:rPr lang="en-GB" sz="2400" dirty="0">
                <a:latin typeface="Times New Roman" pitchFamily="18" charset="0"/>
                <a:cs typeface="Times New Roman" pitchFamily="18" charset="0"/>
              </a:rPr>
              <a:t> (gas gangrene)</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4.Crush injury, compartment syndrome and other acute </a:t>
            </a:r>
          </a:p>
          <a:p>
            <a:r>
              <a:rPr lang="en-GB" sz="2400" dirty="0">
                <a:latin typeface="Times New Roman" pitchFamily="18" charset="0"/>
                <a:cs typeface="Times New Roman" pitchFamily="18" charset="0"/>
              </a:rPr>
              <a:t>traumatic </a:t>
            </a:r>
            <a:r>
              <a:rPr lang="en-GB" sz="2400" dirty="0" err="1">
                <a:latin typeface="Times New Roman" pitchFamily="18" charset="0"/>
                <a:cs typeface="Times New Roman" pitchFamily="18" charset="0"/>
              </a:rPr>
              <a:t>ischemias</a:t>
            </a:r>
            <a:endParaRPr lang="en-GB" sz="2400" dirty="0">
              <a:latin typeface="Times New Roman" pitchFamily="18" charset="0"/>
              <a:cs typeface="Times New Roman" pitchFamily="18" charset="0"/>
            </a:endParaRPr>
          </a:p>
          <a:p>
            <a:pPr marL="45720" indent="0" algn="just">
              <a:buNone/>
            </a:pPr>
            <a:endParaRPr lang="en-GB" sz="2400" dirty="0">
              <a:latin typeface="Times New Roman" pitchFamily="18" charset="0"/>
              <a:cs typeface="Times New Roman" pitchFamily="18" charset="0"/>
            </a:endParaRPr>
          </a:p>
          <a:p>
            <a:pPr marL="45720" indent="0">
              <a:buNone/>
            </a:pPr>
            <a:endParaRPr lang="en-GB" dirty="0"/>
          </a:p>
        </p:txBody>
      </p:sp>
    </p:spTree>
    <p:extLst>
      <p:ext uri="{BB962C8B-B14F-4D97-AF65-F5344CB8AC3E}">
        <p14:creationId xmlns:p14="http://schemas.microsoft.com/office/powerpoint/2010/main" val="4270939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88640"/>
            <a:ext cx="7776864" cy="6370975"/>
          </a:xfrm>
          <a:prstGeom prst="rect">
            <a:avLst/>
          </a:prstGeom>
        </p:spPr>
        <p:txBody>
          <a:bodyPr wrap="square">
            <a:spAutoFit/>
          </a:bodyPr>
          <a:lstStyle/>
          <a:p>
            <a:r>
              <a:rPr lang="en-GB" sz="2400" dirty="0" smtClean="0">
                <a:latin typeface="Times New Roman" pitchFamily="18" charset="0"/>
                <a:cs typeface="Times New Roman" pitchFamily="18" charset="0"/>
              </a:rPr>
              <a:t>5.Decompression </a:t>
            </a:r>
            <a:r>
              <a:rPr lang="en-GB" sz="2400" dirty="0">
                <a:latin typeface="Times New Roman" pitchFamily="18" charset="0"/>
                <a:cs typeface="Times New Roman" pitchFamily="18" charset="0"/>
              </a:rPr>
              <a:t>sickness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6.Arterial insufficiency ulcers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7.Severe </a:t>
            </a:r>
            <a:r>
              <a:rPr lang="en-GB" sz="2400" dirty="0" err="1">
                <a:latin typeface="Times New Roman" pitchFamily="18" charset="0"/>
                <a:cs typeface="Times New Roman" pitchFamily="18" charset="0"/>
              </a:rPr>
              <a:t>anemia</a:t>
            </a:r>
            <a:endParaRPr lang="en-GB" sz="2400" dirty="0">
              <a:latin typeface="Times New Roman" pitchFamily="18" charset="0"/>
              <a:cs typeface="Times New Roman" pitchFamily="18" charset="0"/>
            </a:endParaRP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8.Intracranial abscess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9.Necrotizing soft tissue infections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10.Osteomyelitis (refractory)</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11.Delayed radiation injury (soft tissue and bony necrosis)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12.Compromised grafts and flaps</a:t>
            </a:r>
          </a:p>
          <a:p>
            <a:endParaRPr lang="en-GB" sz="2400" dirty="0">
              <a:latin typeface="Times New Roman" pitchFamily="18" charset="0"/>
              <a:cs typeface="Times New Roman" pitchFamily="18" charset="0"/>
            </a:endParaRPr>
          </a:p>
          <a:p>
            <a:r>
              <a:rPr lang="en-GB" sz="2400" dirty="0">
                <a:latin typeface="Times New Roman" pitchFamily="18" charset="0"/>
                <a:cs typeface="Times New Roman" pitchFamily="18" charset="0"/>
              </a:rPr>
              <a:t>13.Acute thermal burn injury</a:t>
            </a:r>
          </a:p>
        </p:txBody>
      </p:sp>
    </p:spTree>
    <p:extLst>
      <p:ext uri="{BB962C8B-B14F-4D97-AF65-F5344CB8AC3E}">
        <p14:creationId xmlns:p14="http://schemas.microsoft.com/office/powerpoint/2010/main" val="1056778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11560" y="1497616"/>
            <a:ext cx="7920880" cy="4040209"/>
          </a:xfrm>
          <a:prstGeom prst="rect">
            <a:avLst/>
          </a:prstGeom>
        </p:spPr>
        <p:txBody>
          <a:bodyPr vert="horz" wrap="square" lIns="0" tIns="13335" rIns="0" bIns="0" rtlCol="0">
            <a:spAutoFit/>
          </a:bodyPr>
          <a:lstStyle/>
          <a:p>
            <a:pPr marL="12065" marR="22860">
              <a:spcBef>
                <a:spcPts val="105"/>
              </a:spcBef>
              <a:buClr>
                <a:srgbClr val="F3A346"/>
              </a:buClr>
              <a:buSzPct val="84615"/>
              <a:tabLst>
                <a:tab pos="287020" algn="l"/>
              </a:tabLst>
            </a:pPr>
            <a:r>
              <a:rPr sz="2400" dirty="0" smtClean="0">
                <a:solidFill>
                  <a:prstClr val="black"/>
                </a:solidFill>
                <a:latin typeface="Times New Roman" pitchFamily="18" charset="0"/>
                <a:cs typeface="Times New Roman" pitchFamily="18" charset="0"/>
              </a:rPr>
              <a:t>HBO</a:t>
            </a:r>
            <a:r>
              <a:rPr sz="2400" spc="-35"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is</a:t>
            </a:r>
            <a:r>
              <a:rPr sz="2400" spc="-8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the</a:t>
            </a:r>
            <a:r>
              <a:rPr sz="2400" spc="-65" dirty="0">
                <a:solidFill>
                  <a:prstClr val="black"/>
                </a:solidFill>
                <a:latin typeface="Times New Roman" pitchFamily="18" charset="0"/>
                <a:cs typeface="Times New Roman" pitchFamily="18" charset="0"/>
              </a:rPr>
              <a:t> </a:t>
            </a:r>
            <a:r>
              <a:rPr lang="en-GB" sz="2400" spc="5" dirty="0" smtClean="0">
                <a:solidFill>
                  <a:prstClr val="black"/>
                </a:solidFill>
                <a:uFill>
                  <a:solidFill>
                    <a:srgbClr val="000000"/>
                  </a:solidFill>
                </a:uFill>
                <a:latin typeface="Times New Roman" pitchFamily="18" charset="0"/>
                <a:cs typeface="Times New Roman" pitchFamily="18" charset="0"/>
              </a:rPr>
              <a:t>first</a:t>
            </a:r>
            <a:r>
              <a:rPr lang="en-GB" sz="2400" spc="-75" dirty="0" smtClean="0">
                <a:solidFill>
                  <a:prstClr val="black"/>
                </a:solidFill>
                <a:uFill>
                  <a:solidFill>
                    <a:srgbClr val="000000"/>
                  </a:solidFill>
                </a:uFill>
                <a:latin typeface="Times New Roman" pitchFamily="18" charset="0"/>
                <a:cs typeface="Times New Roman" pitchFamily="18" charset="0"/>
              </a:rPr>
              <a:t> </a:t>
            </a:r>
            <a:r>
              <a:rPr lang="en-GB" sz="2400" spc="-5" dirty="0" smtClean="0">
                <a:solidFill>
                  <a:prstClr val="black"/>
                </a:solidFill>
                <a:uFill>
                  <a:solidFill>
                    <a:srgbClr val="000000"/>
                  </a:solidFill>
                </a:uFill>
                <a:latin typeface="Times New Roman" pitchFamily="18" charset="0"/>
                <a:cs typeface="Times New Roman" pitchFamily="18" charset="0"/>
              </a:rPr>
              <a:t>line</a:t>
            </a:r>
            <a:r>
              <a:rPr lang="en-GB" sz="2400" spc="-120" dirty="0" smtClean="0">
                <a:solidFill>
                  <a:prstClr val="black"/>
                </a:solidFill>
                <a:uFill>
                  <a:solidFill>
                    <a:srgbClr val="000000"/>
                  </a:solidFill>
                </a:uFill>
                <a:latin typeface="Times New Roman" pitchFamily="18" charset="0"/>
                <a:cs typeface="Times New Roman" pitchFamily="18" charset="0"/>
              </a:rPr>
              <a:t> </a:t>
            </a:r>
            <a:r>
              <a:rPr lang="en-GB" sz="2400" dirty="0" smtClean="0">
                <a:solidFill>
                  <a:prstClr val="black"/>
                </a:solidFill>
                <a:uFill>
                  <a:solidFill>
                    <a:srgbClr val="000000"/>
                  </a:solidFill>
                </a:uFill>
                <a:latin typeface="Times New Roman" pitchFamily="18" charset="0"/>
                <a:cs typeface="Times New Roman" pitchFamily="18" charset="0"/>
              </a:rPr>
              <a:t>of</a:t>
            </a:r>
            <a:r>
              <a:rPr lang="en-GB" sz="2400" spc="30" dirty="0" smtClean="0">
                <a:solidFill>
                  <a:prstClr val="black"/>
                </a:solidFill>
                <a:uFill>
                  <a:solidFill>
                    <a:srgbClr val="000000"/>
                  </a:solidFill>
                </a:uFill>
                <a:latin typeface="Times New Roman" pitchFamily="18" charset="0"/>
                <a:cs typeface="Times New Roman" pitchFamily="18" charset="0"/>
              </a:rPr>
              <a:t> </a:t>
            </a:r>
            <a:r>
              <a:rPr lang="en-GB" sz="2400" spc="-5" dirty="0" smtClean="0">
                <a:solidFill>
                  <a:prstClr val="black"/>
                </a:solidFill>
                <a:uFill>
                  <a:solidFill>
                    <a:srgbClr val="000000"/>
                  </a:solidFill>
                </a:uFill>
                <a:latin typeface="Times New Roman" pitchFamily="18" charset="0"/>
                <a:cs typeface="Times New Roman" pitchFamily="18" charset="0"/>
              </a:rPr>
              <a:t>treatment</a:t>
            </a:r>
            <a:r>
              <a:rPr lang="en-GB" sz="2400" spc="-80" dirty="0" smtClean="0">
                <a:solidFill>
                  <a:prstClr val="black"/>
                </a:solidFill>
                <a:latin typeface="Times New Roman" pitchFamily="18" charset="0"/>
                <a:cs typeface="Times New Roman" pitchFamily="18" charset="0"/>
              </a:rPr>
              <a:t> </a:t>
            </a:r>
            <a:r>
              <a:rPr lang="en-GB" sz="2400" spc="-5" dirty="0" smtClean="0">
                <a:solidFill>
                  <a:prstClr val="black"/>
                </a:solidFill>
                <a:latin typeface="Times New Roman" pitchFamily="18" charset="0"/>
                <a:cs typeface="Times New Roman" pitchFamily="18" charset="0"/>
              </a:rPr>
              <a:t>for </a:t>
            </a:r>
            <a:r>
              <a:rPr lang="en-GB" sz="2400" spc="-70" dirty="0" smtClean="0">
                <a:solidFill>
                  <a:prstClr val="black"/>
                </a:solidFill>
                <a:latin typeface="Times New Roman" pitchFamily="18" charset="0"/>
                <a:cs typeface="Times New Roman" pitchFamily="18" charset="0"/>
              </a:rPr>
              <a:t> </a:t>
            </a:r>
            <a:r>
              <a:rPr lang="en-GB" sz="2400" spc="-5" dirty="0" smtClean="0">
                <a:solidFill>
                  <a:prstClr val="black"/>
                </a:solidFill>
                <a:latin typeface="Times New Roman" pitchFamily="18" charset="0"/>
                <a:cs typeface="Times New Roman" pitchFamily="18" charset="0"/>
              </a:rPr>
              <a:t>air embolism</a:t>
            </a:r>
            <a:r>
              <a:rPr lang="en-GB" sz="2400" spc="-15" dirty="0">
                <a:solidFill>
                  <a:prstClr val="black"/>
                </a:solidFill>
                <a:latin typeface="Times New Roman" pitchFamily="18" charset="0"/>
                <a:cs typeface="Times New Roman" pitchFamily="18" charset="0"/>
              </a:rPr>
              <a:t> </a:t>
            </a:r>
            <a:r>
              <a:rPr lang="en-GB" sz="2400" spc="-15" dirty="0" smtClean="0">
                <a:solidFill>
                  <a:prstClr val="black"/>
                </a:solidFill>
                <a:latin typeface="Times New Roman" pitchFamily="18" charset="0"/>
                <a:cs typeface="Times New Roman" pitchFamily="18" charset="0"/>
              </a:rPr>
              <a:t>as:</a:t>
            </a:r>
          </a:p>
          <a:p>
            <a:pPr marL="12065" marR="22860">
              <a:spcBef>
                <a:spcPts val="105"/>
              </a:spcBef>
              <a:buClr>
                <a:srgbClr val="F3A346"/>
              </a:buClr>
              <a:buSzPct val="84615"/>
              <a:tabLst>
                <a:tab pos="287020" algn="l"/>
              </a:tabLst>
            </a:pPr>
            <a:endParaRPr lang="en-GB" sz="2400" spc="-15" dirty="0" smtClean="0">
              <a:solidFill>
                <a:prstClr val="black"/>
              </a:solidFill>
              <a:latin typeface="Times New Roman" pitchFamily="18" charset="0"/>
              <a:cs typeface="Times New Roman" pitchFamily="18" charset="0"/>
            </a:endParaRPr>
          </a:p>
          <a:p>
            <a:pPr marL="354965" marR="22860" indent="-342900">
              <a:spcBef>
                <a:spcPts val="105"/>
              </a:spcBef>
              <a:buClr>
                <a:srgbClr val="FFFF00"/>
              </a:buClr>
              <a:buSzPct val="84615"/>
              <a:buFont typeface="Arial" pitchFamily="34" charset="0"/>
              <a:buChar char="•"/>
              <a:tabLst>
                <a:tab pos="287020" algn="l"/>
              </a:tabLst>
            </a:pPr>
            <a:r>
              <a:rPr lang="en-GB" sz="2400" spc="-15" dirty="0" smtClean="0">
                <a:solidFill>
                  <a:prstClr val="black"/>
                </a:solidFill>
                <a:latin typeface="Times New Roman" pitchFamily="18" charset="0"/>
                <a:cs typeface="Times New Roman" pitchFamily="18" charset="0"/>
              </a:rPr>
              <a:t>In </a:t>
            </a:r>
            <a:r>
              <a:rPr sz="2400" spc="-10" dirty="0" smtClean="0">
                <a:solidFill>
                  <a:prstClr val="black"/>
                </a:solidFill>
                <a:latin typeface="Times New Roman" pitchFamily="18" charset="0"/>
                <a:cs typeface="Times New Roman" pitchFamily="18" charset="0"/>
              </a:rPr>
              <a:t>hyperbaric</a:t>
            </a:r>
            <a:r>
              <a:rPr sz="2400" spc="-484" dirty="0" smtClean="0">
                <a:solidFill>
                  <a:prstClr val="black"/>
                </a:solidFill>
                <a:latin typeface="Times New Roman" pitchFamily="18" charset="0"/>
                <a:cs typeface="Times New Roman" pitchFamily="18" charset="0"/>
              </a:rPr>
              <a:t> </a:t>
            </a:r>
            <a:r>
              <a:rPr sz="2400" spc="-15" dirty="0">
                <a:solidFill>
                  <a:prstClr val="black"/>
                </a:solidFill>
                <a:latin typeface="Times New Roman" pitchFamily="18" charset="0"/>
                <a:cs typeface="Times New Roman" pitchFamily="18" charset="0"/>
              </a:rPr>
              <a:t>conditions, </a:t>
            </a:r>
            <a:r>
              <a:rPr lang="en-GB" sz="2400" spc="-35" dirty="0" smtClean="0">
                <a:solidFill>
                  <a:prstClr val="black"/>
                </a:solidFill>
                <a:latin typeface="Times New Roman" pitchFamily="18" charset="0"/>
                <a:cs typeface="Times New Roman" pitchFamily="18" charset="0"/>
              </a:rPr>
              <a:t>O2</a:t>
            </a:r>
            <a:r>
              <a:rPr sz="2400" spc="-35"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diffuses </a:t>
            </a:r>
            <a:r>
              <a:rPr sz="2400" spc="-15" dirty="0">
                <a:solidFill>
                  <a:prstClr val="black"/>
                </a:solidFill>
                <a:latin typeface="Times New Roman" pitchFamily="18" charset="0"/>
                <a:cs typeface="Times New Roman" pitchFamily="18" charset="0"/>
              </a:rPr>
              <a:t>into </a:t>
            </a:r>
            <a:r>
              <a:rPr sz="2400" spc="-5" dirty="0">
                <a:solidFill>
                  <a:prstClr val="black"/>
                </a:solidFill>
                <a:latin typeface="Times New Roman" pitchFamily="18" charset="0"/>
                <a:cs typeface="Times New Roman" pitchFamily="18" charset="0"/>
              </a:rPr>
              <a:t>the  </a:t>
            </a:r>
            <a:r>
              <a:rPr sz="2400" spc="-5" dirty="0" smtClean="0">
                <a:solidFill>
                  <a:prstClr val="black"/>
                </a:solidFill>
                <a:latin typeface="Times New Roman" pitchFamily="18" charset="0"/>
                <a:cs typeface="Times New Roman" pitchFamily="18" charset="0"/>
              </a:rPr>
              <a:t>bubbles</a:t>
            </a:r>
            <a:r>
              <a:rPr lang="en-GB" sz="2400" spc="-5" dirty="0" smtClean="0">
                <a:solidFill>
                  <a:prstClr val="black"/>
                </a:solidFill>
                <a:latin typeface="Times New Roman" pitchFamily="18" charset="0"/>
                <a:cs typeface="Times New Roman" pitchFamily="18" charset="0"/>
              </a:rPr>
              <a:t> and </a:t>
            </a:r>
            <a:r>
              <a:rPr sz="2400" spc="-5" dirty="0" smtClean="0">
                <a:solidFill>
                  <a:prstClr val="black"/>
                </a:solidFill>
                <a:latin typeface="Times New Roman" pitchFamily="18" charset="0"/>
                <a:cs typeface="Times New Roman" pitchFamily="18" charset="0"/>
              </a:rPr>
              <a:t>displaces</a:t>
            </a:r>
            <a:r>
              <a:rPr sz="2400" spc="-20"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the</a:t>
            </a:r>
            <a:r>
              <a:rPr sz="2400" spc="-70" dirty="0">
                <a:solidFill>
                  <a:prstClr val="black"/>
                </a:solidFill>
                <a:latin typeface="Times New Roman" pitchFamily="18" charset="0"/>
                <a:cs typeface="Times New Roman" pitchFamily="18" charset="0"/>
              </a:rPr>
              <a:t> </a:t>
            </a:r>
            <a:r>
              <a:rPr lang="en-GB" sz="2400" spc="-15" dirty="0" smtClean="0">
                <a:solidFill>
                  <a:prstClr val="black"/>
                </a:solidFill>
                <a:latin typeface="Times New Roman" pitchFamily="18" charset="0"/>
                <a:cs typeface="Times New Roman" pitchFamily="18" charset="0"/>
              </a:rPr>
              <a:t>N2</a:t>
            </a:r>
            <a:r>
              <a:rPr sz="2400" spc="-60" dirty="0" smtClean="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from</a:t>
            </a:r>
            <a:r>
              <a:rPr sz="2400" spc="-9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the</a:t>
            </a:r>
            <a:r>
              <a:rPr sz="2400" spc="-55"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bubble</a:t>
            </a:r>
            <a:r>
              <a:rPr lang="en-GB" sz="2400" dirty="0" smtClean="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a:p>
            <a:pPr marL="354965" marR="318135" indent="-342900">
              <a:spcBef>
                <a:spcPts val="600"/>
              </a:spcBef>
              <a:buClr>
                <a:srgbClr val="FFFF00"/>
              </a:buClr>
              <a:buSzPct val="84615"/>
              <a:buFont typeface="Arial" pitchFamily="34" charset="0"/>
              <a:buChar char="•"/>
              <a:tabLst>
                <a:tab pos="287020" algn="l"/>
              </a:tabLst>
            </a:pPr>
            <a:r>
              <a:rPr sz="2400" dirty="0">
                <a:solidFill>
                  <a:prstClr val="black"/>
                </a:solidFill>
                <a:latin typeface="Times New Roman" pitchFamily="18" charset="0"/>
                <a:cs typeface="Times New Roman" pitchFamily="18" charset="0"/>
              </a:rPr>
              <a:t>HBO </a:t>
            </a:r>
            <a:r>
              <a:rPr sz="2400" spc="-10" dirty="0" smtClean="0">
                <a:solidFill>
                  <a:prstClr val="black"/>
                </a:solidFill>
                <a:latin typeface="Times New Roman" pitchFamily="18" charset="0"/>
                <a:cs typeface="Times New Roman" pitchFamily="18" charset="0"/>
              </a:rPr>
              <a:t>induce</a:t>
            </a:r>
            <a:r>
              <a:rPr lang="en-GB" sz="2400" spc="-10" dirty="0" smtClean="0">
                <a:solidFill>
                  <a:prstClr val="black"/>
                </a:solidFill>
                <a:latin typeface="Times New Roman" pitchFamily="18" charset="0"/>
                <a:cs typeface="Times New Roman" pitchFamily="18" charset="0"/>
              </a:rPr>
              <a:t>s</a:t>
            </a:r>
            <a:r>
              <a:rPr sz="2400" spc="-10"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vasoconstriction</a:t>
            </a:r>
            <a:r>
              <a:rPr lang="en-GB" sz="2400" spc="-5" dirty="0" smtClean="0">
                <a:solidFill>
                  <a:prstClr val="black"/>
                </a:solidFill>
                <a:latin typeface="Times New Roman" pitchFamily="18" charset="0"/>
                <a:cs typeface="Times New Roman" pitchFamily="18" charset="0"/>
              </a:rPr>
              <a:t>,thus </a:t>
            </a:r>
            <a:r>
              <a:rPr sz="2400" spc="-5" dirty="0" smtClean="0">
                <a:solidFill>
                  <a:prstClr val="black"/>
                </a:solidFill>
                <a:latin typeface="Times New Roman" pitchFamily="18" charset="0"/>
                <a:cs typeface="Times New Roman" pitchFamily="18" charset="0"/>
              </a:rPr>
              <a:t>inhibits </a:t>
            </a:r>
            <a:r>
              <a:rPr sz="2400" dirty="0">
                <a:solidFill>
                  <a:prstClr val="black"/>
                </a:solidFill>
                <a:latin typeface="Times New Roman" pitchFamily="18" charset="0"/>
                <a:cs typeface="Times New Roman" pitchFamily="18" charset="0"/>
              </a:rPr>
              <a:t>air</a:t>
            </a:r>
            <a:r>
              <a:rPr sz="2400" spc="-484" dirty="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embolus</a:t>
            </a:r>
            <a:r>
              <a:rPr lang="en-GB" sz="2400"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redistribution</a:t>
            </a:r>
            <a:endParaRPr lang="en-GB" sz="2400" spc="-5" dirty="0" smtClean="0">
              <a:solidFill>
                <a:prstClr val="black"/>
              </a:solidFill>
              <a:latin typeface="Times New Roman" pitchFamily="18" charset="0"/>
              <a:cs typeface="Times New Roman" pitchFamily="18" charset="0"/>
            </a:endParaRPr>
          </a:p>
          <a:p>
            <a:pPr marL="354965" marR="318135" indent="-342900">
              <a:spcBef>
                <a:spcPts val="600"/>
              </a:spcBef>
              <a:buClr>
                <a:srgbClr val="FFFF00"/>
              </a:buClr>
              <a:buSzPct val="84615"/>
              <a:buFont typeface="Arial" pitchFamily="34" charset="0"/>
              <a:buChar char="•"/>
              <a:tabLst>
                <a:tab pos="287020" algn="l"/>
              </a:tabLst>
            </a:pPr>
            <a:r>
              <a:rPr lang="en-GB" sz="2400" spc="-5" dirty="0" smtClean="0">
                <a:solidFill>
                  <a:prstClr val="black"/>
                </a:solidFill>
                <a:latin typeface="Times New Roman" pitchFamily="18" charset="0"/>
                <a:cs typeface="Times New Roman" pitchFamily="18" charset="0"/>
              </a:rPr>
              <a:t>It </a:t>
            </a:r>
            <a:r>
              <a:rPr sz="2400" spc="-5" dirty="0" smtClean="0">
                <a:solidFill>
                  <a:prstClr val="black"/>
                </a:solidFill>
                <a:latin typeface="Times New Roman" pitchFamily="18" charset="0"/>
                <a:cs typeface="Times New Roman" pitchFamily="18" charset="0"/>
              </a:rPr>
              <a:t>decreases </a:t>
            </a:r>
            <a:r>
              <a:rPr sz="2400" spc="-20" dirty="0">
                <a:solidFill>
                  <a:prstClr val="black"/>
                </a:solidFill>
                <a:latin typeface="Times New Roman" pitchFamily="18" charset="0"/>
                <a:cs typeface="Times New Roman" pitchFamily="18" charset="0"/>
              </a:rPr>
              <a:t>cerebral</a:t>
            </a:r>
            <a:r>
              <a:rPr sz="2400" spc="-40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edema</a:t>
            </a:r>
            <a:r>
              <a:rPr sz="2400" dirty="0" smtClean="0">
                <a:solidFill>
                  <a:prstClr val="black"/>
                </a:solidFill>
                <a:latin typeface="Times New Roman" pitchFamily="18" charset="0"/>
                <a:cs typeface="Times New Roman" pitchFamily="18" charset="0"/>
              </a:rPr>
              <a:t>.</a:t>
            </a:r>
            <a:endParaRPr lang="en-GB" sz="2400" spc="-15" dirty="0" smtClean="0">
              <a:solidFill>
                <a:prstClr val="black"/>
              </a:solidFill>
              <a:latin typeface="Times New Roman" pitchFamily="18" charset="0"/>
              <a:cs typeface="Times New Roman" pitchFamily="18" charset="0"/>
            </a:endParaRPr>
          </a:p>
          <a:p>
            <a:pPr marL="354965" marR="5080" indent="-342900">
              <a:spcBef>
                <a:spcPts val="600"/>
              </a:spcBef>
              <a:buClr>
                <a:srgbClr val="FFFF00"/>
              </a:buClr>
              <a:buSzPct val="84615"/>
              <a:buFont typeface="Arial" pitchFamily="34" charset="0"/>
              <a:buChar char="•"/>
              <a:tabLst>
                <a:tab pos="287020" algn="l"/>
              </a:tabLst>
            </a:pPr>
            <a:r>
              <a:rPr lang="en-GB" sz="2400" spc="-15" dirty="0" smtClean="0">
                <a:solidFill>
                  <a:prstClr val="black"/>
                </a:solidFill>
                <a:latin typeface="Times New Roman" pitchFamily="18" charset="0"/>
                <a:cs typeface="Times New Roman" pitchFamily="18" charset="0"/>
              </a:rPr>
              <a:t>C</a:t>
            </a:r>
            <a:r>
              <a:rPr sz="2400" spc="-15" dirty="0" err="1" smtClean="0">
                <a:solidFill>
                  <a:prstClr val="black"/>
                </a:solidFill>
                <a:latin typeface="Times New Roman" pitchFamily="18" charset="0"/>
                <a:cs typeface="Times New Roman" pitchFamily="18" charset="0"/>
              </a:rPr>
              <a:t>ounteracts</a:t>
            </a:r>
            <a:r>
              <a:rPr sz="2400" spc="-120"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the</a:t>
            </a:r>
            <a:r>
              <a:rPr sz="2400" spc="-6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ischemic</a:t>
            </a:r>
            <a:r>
              <a:rPr sz="2400" spc="-12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and</a:t>
            </a:r>
            <a:r>
              <a:rPr sz="2400" spc="-5" dirty="0">
                <a:solidFill>
                  <a:prstClr val="black"/>
                </a:solidFill>
                <a:latin typeface="Times New Roman" pitchFamily="18" charset="0"/>
                <a:cs typeface="Times New Roman" pitchFamily="18" charset="0"/>
              </a:rPr>
              <a:t> </a:t>
            </a:r>
            <a:r>
              <a:rPr sz="2400" spc="-20" dirty="0">
                <a:solidFill>
                  <a:prstClr val="black"/>
                </a:solidFill>
                <a:latin typeface="Times New Roman" pitchFamily="18" charset="0"/>
                <a:cs typeface="Times New Roman" pitchFamily="18" charset="0"/>
              </a:rPr>
              <a:t>hypoxic</a:t>
            </a:r>
            <a:r>
              <a:rPr sz="2400" spc="-130"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effects</a:t>
            </a:r>
            <a:r>
              <a:rPr lang="en-GB" sz="2400" spc="-5" dirty="0" smtClean="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of </a:t>
            </a:r>
            <a:r>
              <a:rPr sz="2400" spc="-5" dirty="0" smtClean="0">
                <a:solidFill>
                  <a:prstClr val="black"/>
                </a:solidFill>
                <a:latin typeface="Times New Roman" pitchFamily="18" charset="0"/>
                <a:cs typeface="Times New Roman" pitchFamily="18" charset="0"/>
              </a:rPr>
              <a:t>vascular</a:t>
            </a:r>
            <a:r>
              <a:rPr lang="en-GB" sz="2400" spc="-5" dirty="0" smtClean="0">
                <a:solidFill>
                  <a:prstClr val="black"/>
                </a:solidFill>
                <a:latin typeface="Times New Roman" pitchFamily="18" charset="0"/>
                <a:cs typeface="Times New Roman" pitchFamily="18" charset="0"/>
              </a:rPr>
              <a:t> </a:t>
            </a:r>
            <a:r>
              <a:rPr sz="2400" spc="-240"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obstruction</a:t>
            </a:r>
            <a:r>
              <a:rPr sz="2400" spc="-5" dirty="0" smtClean="0">
                <a:solidFill>
                  <a:prstClr val="black"/>
                </a:solidFill>
                <a:latin typeface="Times New Roman" pitchFamily="18" charset="0"/>
                <a:cs typeface="Times New Roman" pitchFamily="18" charset="0"/>
              </a:rPr>
              <a:t>.</a:t>
            </a:r>
            <a:endParaRPr lang="en-GB" sz="2400" spc="-15" dirty="0" smtClean="0">
              <a:solidFill>
                <a:prstClr val="black"/>
              </a:solidFill>
              <a:latin typeface="Times New Roman" pitchFamily="18" charset="0"/>
              <a:cs typeface="Times New Roman" pitchFamily="18" charset="0"/>
            </a:endParaRPr>
          </a:p>
          <a:p>
            <a:pPr marL="354965" marR="578485" indent="-342900">
              <a:spcBef>
                <a:spcPts val="600"/>
              </a:spcBef>
              <a:buClr>
                <a:srgbClr val="FFFF00"/>
              </a:buClr>
              <a:buSzPct val="84615"/>
              <a:buFont typeface="Arial" pitchFamily="34" charset="0"/>
              <a:buChar char="•"/>
              <a:tabLst>
                <a:tab pos="287020" algn="l"/>
              </a:tabLst>
            </a:pPr>
            <a:r>
              <a:rPr lang="en-GB" sz="2400" spc="-15" dirty="0" smtClean="0">
                <a:solidFill>
                  <a:prstClr val="black"/>
                </a:solidFill>
                <a:latin typeface="Times New Roman" pitchFamily="18" charset="0"/>
                <a:cs typeface="Times New Roman" pitchFamily="18" charset="0"/>
              </a:rPr>
              <a:t>R</a:t>
            </a:r>
            <a:r>
              <a:rPr sz="2400" spc="-15" dirty="0" smtClean="0">
                <a:solidFill>
                  <a:prstClr val="black"/>
                </a:solidFill>
                <a:latin typeface="Times New Roman" pitchFamily="18" charset="0"/>
                <a:cs typeface="Times New Roman" pitchFamily="18" charset="0"/>
              </a:rPr>
              <a:t>educes</a:t>
            </a:r>
            <a:r>
              <a:rPr sz="2400" spc="-70"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blood</a:t>
            </a:r>
            <a:r>
              <a:rPr sz="2400" spc="-7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sludging</a:t>
            </a:r>
            <a:r>
              <a:rPr sz="2400" spc="-80"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and</a:t>
            </a:r>
            <a:r>
              <a:rPr sz="2400" spc="-5" dirty="0">
                <a:solidFill>
                  <a:prstClr val="black"/>
                </a:solidFill>
                <a:latin typeface="Times New Roman" pitchFamily="18" charset="0"/>
                <a:cs typeface="Times New Roman" pitchFamily="18" charset="0"/>
              </a:rPr>
              <a:t> </a:t>
            </a:r>
            <a:r>
              <a:rPr sz="2400" spc="-20" dirty="0">
                <a:solidFill>
                  <a:prstClr val="black"/>
                </a:solidFill>
                <a:latin typeface="Times New Roman" pitchFamily="18" charset="0"/>
                <a:cs typeface="Times New Roman" pitchFamily="18" charset="0"/>
              </a:rPr>
              <a:t>improves</a:t>
            </a:r>
            <a:r>
              <a:rPr sz="2400" spc="-114"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WBC  function.</a:t>
            </a:r>
          </a:p>
        </p:txBody>
      </p:sp>
      <p:sp>
        <p:nvSpPr>
          <p:cNvPr id="3" name="Text Placeholder 2"/>
          <p:cNvSpPr>
            <a:spLocks noGrp="1"/>
          </p:cNvSpPr>
          <p:nvPr>
            <p:ph type="body" idx="1"/>
          </p:nvPr>
        </p:nvSpPr>
        <p:spPr>
          <a:xfrm>
            <a:off x="504447" y="404664"/>
            <a:ext cx="8069847" cy="677108"/>
          </a:xfrm>
        </p:spPr>
        <p:txBody>
          <a:bodyPr/>
          <a:lstStyle/>
          <a:p>
            <a:pPr algn="ctr"/>
            <a:r>
              <a:rPr lang="en-GB" sz="4400" b="1" dirty="0" smtClean="0">
                <a:solidFill>
                  <a:srgbClr val="FFFF00"/>
                </a:solidFill>
                <a:latin typeface="Times New Roman" pitchFamily="18" charset="0"/>
                <a:cs typeface="Times New Roman" pitchFamily="18" charset="0"/>
              </a:rPr>
              <a:t>Gas embolism</a:t>
            </a:r>
            <a:endParaRPr lang="en-GB" sz="44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773291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1520" y="1133386"/>
            <a:ext cx="8496944" cy="3577903"/>
          </a:xfrm>
          <a:prstGeom prst="rect">
            <a:avLst/>
          </a:prstGeom>
        </p:spPr>
        <p:txBody>
          <a:bodyPr vert="horz" wrap="square" lIns="0" tIns="88900" rIns="0" bIns="0" rtlCol="0">
            <a:spAutoFit/>
          </a:bodyPr>
          <a:lstStyle/>
          <a:p>
            <a:pPr marL="354965" marR="382905" indent="-342900">
              <a:lnSpc>
                <a:spcPts val="3020"/>
              </a:lnSpc>
              <a:buClr>
                <a:srgbClr val="FFFF00"/>
              </a:buClr>
              <a:buSzPct val="83928"/>
              <a:buFont typeface="Arial" pitchFamily="34" charset="0"/>
              <a:buChar char="•"/>
              <a:tabLst>
                <a:tab pos="287020" algn="l"/>
              </a:tabLst>
            </a:pPr>
            <a:r>
              <a:rPr lang="en-GB" sz="2400" dirty="0" smtClean="0">
                <a:solidFill>
                  <a:prstClr val="black"/>
                </a:solidFill>
                <a:latin typeface="Times New Roman" pitchFamily="18" charset="0"/>
                <a:cs typeface="Times New Roman" pitchFamily="18" charset="0"/>
              </a:rPr>
              <a:t>Affinity </a:t>
            </a:r>
            <a:r>
              <a:rPr lang="en-GB" sz="2400" spc="-5" dirty="0">
                <a:solidFill>
                  <a:prstClr val="black"/>
                </a:solidFill>
                <a:latin typeface="Times New Roman" pitchFamily="18" charset="0"/>
                <a:cs typeface="Times New Roman" pitchFamily="18" charset="0"/>
              </a:rPr>
              <a:t>of CO for </a:t>
            </a:r>
            <a:r>
              <a:rPr lang="en-GB" sz="2400" spc="-5" dirty="0" smtClean="0">
                <a:solidFill>
                  <a:prstClr val="black"/>
                </a:solidFill>
                <a:latin typeface="Times New Roman" pitchFamily="18" charset="0"/>
                <a:cs typeface="Times New Roman" pitchFamily="18" charset="0"/>
              </a:rPr>
              <a:t>haemoglobin(forming carboxyhemoglobin</a:t>
            </a:r>
            <a:r>
              <a:rPr lang="en-GB" sz="2400" spc="-5" dirty="0">
                <a:solidFill>
                  <a:prstClr val="black"/>
                </a:solidFill>
                <a:latin typeface="Times New Roman" pitchFamily="18" charset="0"/>
                <a:cs typeface="Times New Roman" pitchFamily="18" charset="0"/>
              </a:rPr>
              <a:t>) is 200 times that </a:t>
            </a:r>
            <a:r>
              <a:rPr lang="en-GB" sz="2400" spc="-10" dirty="0">
                <a:solidFill>
                  <a:prstClr val="black"/>
                </a:solidFill>
                <a:latin typeface="Times New Roman" pitchFamily="18" charset="0"/>
                <a:cs typeface="Times New Roman" pitchFamily="18" charset="0"/>
              </a:rPr>
              <a:t>of</a:t>
            </a:r>
            <a:r>
              <a:rPr lang="en-GB" sz="2400" spc="5" dirty="0">
                <a:solidFill>
                  <a:prstClr val="black"/>
                </a:solidFill>
                <a:latin typeface="Times New Roman" pitchFamily="18" charset="0"/>
                <a:cs typeface="Times New Roman" pitchFamily="18" charset="0"/>
              </a:rPr>
              <a:t> </a:t>
            </a:r>
            <a:r>
              <a:rPr lang="en-GB" sz="2400" dirty="0">
                <a:solidFill>
                  <a:prstClr val="black"/>
                </a:solidFill>
                <a:latin typeface="Times New Roman" pitchFamily="18" charset="0"/>
                <a:cs typeface="Times New Roman" pitchFamily="18" charset="0"/>
              </a:rPr>
              <a:t>oxygen</a:t>
            </a:r>
            <a:r>
              <a:rPr lang="en-GB" sz="2400" dirty="0" smtClean="0">
                <a:solidFill>
                  <a:prstClr val="black"/>
                </a:solidFill>
                <a:latin typeface="Times New Roman" pitchFamily="18" charset="0"/>
                <a:cs typeface="Times New Roman" pitchFamily="18" charset="0"/>
              </a:rPr>
              <a:t>.</a:t>
            </a:r>
          </a:p>
          <a:p>
            <a:pPr marL="354965" marR="382905" indent="-342900">
              <a:lnSpc>
                <a:spcPts val="3020"/>
              </a:lnSpc>
              <a:buClr>
                <a:srgbClr val="FFFF00"/>
              </a:buClr>
              <a:buSzPct val="83928"/>
              <a:buFont typeface="Arial" pitchFamily="34" charset="0"/>
              <a:buChar char="•"/>
              <a:tabLst>
                <a:tab pos="287020" algn="l"/>
              </a:tabLst>
            </a:pPr>
            <a:endParaRPr lang="en-GB" sz="2400" dirty="0">
              <a:solidFill>
                <a:prstClr val="black"/>
              </a:solidFill>
              <a:latin typeface="Times New Roman" pitchFamily="18" charset="0"/>
              <a:cs typeface="Times New Roman" pitchFamily="18" charset="0"/>
            </a:endParaRPr>
          </a:p>
          <a:p>
            <a:pPr marL="469900" indent="-457200">
              <a:spcBef>
                <a:spcPts val="700"/>
              </a:spcBef>
              <a:buClr>
                <a:srgbClr val="FFFF00"/>
              </a:buClr>
              <a:buSzPct val="84615"/>
              <a:buFont typeface="Arial" pitchFamily="34" charset="0"/>
              <a:buChar char="•"/>
              <a:tabLst>
                <a:tab pos="287020" algn="l"/>
              </a:tabLst>
            </a:pPr>
            <a:r>
              <a:rPr sz="2600" spc="-5" dirty="0" smtClean="0">
                <a:solidFill>
                  <a:prstClr val="black"/>
                </a:solidFill>
                <a:latin typeface="Times New Roman" pitchFamily="18" charset="0"/>
                <a:cs typeface="Times New Roman" pitchFamily="18" charset="0"/>
              </a:rPr>
              <a:t>Supplemental </a:t>
            </a:r>
            <a:r>
              <a:rPr sz="2600" dirty="0">
                <a:solidFill>
                  <a:prstClr val="black"/>
                </a:solidFill>
                <a:latin typeface="Times New Roman" pitchFamily="18" charset="0"/>
                <a:cs typeface="Times New Roman" pitchFamily="18" charset="0"/>
              </a:rPr>
              <a:t>oxygen </a:t>
            </a:r>
            <a:r>
              <a:rPr sz="2600" spc="-10" dirty="0">
                <a:solidFill>
                  <a:prstClr val="black"/>
                </a:solidFill>
                <a:latin typeface="Times New Roman" pitchFamily="18" charset="0"/>
                <a:cs typeface="Times New Roman" pitchFamily="18" charset="0"/>
              </a:rPr>
              <a:t>is </a:t>
            </a:r>
            <a:r>
              <a:rPr sz="2600" dirty="0">
                <a:solidFill>
                  <a:prstClr val="black"/>
                </a:solidFill>
                <a:latin typeface="Times New Roman" pitchFamily="18" charset="0"/>
                <a:cs typeface="Times New Roman" pitchFamily="18" charset="0"/>
              </a:rPr>
              <a:t>first </a:t>
            </a:r>
            <a:r>
              <a:rPr sz="2600" spc="-5" dirty="0">
                <a:solidFill>
                  <a:prstClr val="black"/>
                </a:solidFill>
                <a:latin typeface="Times New Roman" pitchFamily="18" charset="0"/>
                <a:cs typeface="Times New Roman" pitchFamily="18" charset="0"/>
              </a:rPr>
              <a:t>line</a:t>
            </a:r>
            <a:r>
              <a:rPr sz="2600" spc="-45" dirty="0">
                <a:solidFill>
                  <a:prstClr val="black"/>
                </a:solidFill>
                <a:latin typeface="Times New Roman" pitchFamily="18" charset="0"/>
                <a:cs typeface="Times New Roman" pitchFamily="18" charset="0"/>
              </a:rPr>
              <a:t> </a:t>
            </a:r>
            <a:r>
              <a:rPr sz="2600" dirty="0" smtClean="0">
                <a:solidFill>
                  <a:prstClr val="black"/>
                </a:solidFill>
                <a:latin typeface="Times New Roman" pitchFamily="18" charset="0"/>
                <a:cs typeface="Times New Roman" pitchFamily="18" charset="0"/>
              </a:rPr>
              <a:t>therapy</a:t>
            </a:r>
            <a:endParaRPr lang="en-GB" sz="2600" dirty="0" smtClean="0">
              <a:solidFill>
                <a:prstClr val="black"/>
              </a:solidFill>
              <a:latin typeface="Times New Roman" pitchFamily="18" charset="0"/>
              <a:cs typeface="Times New Roman" pitchFamily="18" charset="0"/>
            </a:endParaRPr>
          </a:p>
          <a:p>
            <a:pPr marL="469900" indent="-457200">
              <a:spcBef>
                <a:spcPts val="700"/>
              </a:spcBef>
              <a:buClr>
                <a:srgbClr val="FFFF00"/>
              </a:buClr>
              <a:buSzPct val="84615"/>
              <a:buFont typeface="Arial" pitchFamily="34" charset="0"/>
              <a:buChar char="•"/>
              <a:tabLst>
                <a:tab pos="287020" algn="l"/>
              </a:tabLst>
            </a:pPr>
            <a:endParaRPr sz="2600" dirty="0">
              <a:solidFill>
                <a:prstClr val="black"/>
              </a:solidFill>
              <a:latin typeface="Times New Roman" pitchFamily="18" charset="0"/>
              <a:cs typeface="Times New Roman" pitchFamily="18" charset="0"/>
            </a:endParaRPr>
          </a:p>
          <a:p>
            <a:pPr marL="469265" marR="5080" indent="-457200">
              <a:spcBef>
                <a:spcPts val="605"/>
              </a:spcBef>
              <a:buClr>
                <a:srgbClr val="FFFF00"/>
              </a:buClr>
              <a:buSzPct val="84615"/>
              <a:buFont typeface="Arial" pitchFamily="34" charset="0"/>
              <a:buChar char="•"/>
              <a:tabLst>
                <a:tab pos="287020" algn="l"/>
              </a:tabLst>
            </a:pPr>
            <a:r>
              <a:rPr sz="2600" spc="-5" dirty="0">
                <a:solidFill>
                  <a:prstClr val="black"/>
                </a:solidFill>
                <a:latin typeface="Times New Roman" pitchFamily="18" charset="0"/>
                <a:cs typeface="Times New Roman" pitchFamily="18" charset="0"/>
              </a:rPr>
              <a:t>HBO causes </a:t>
            </a:r>
            <a:r>
              <a:rPr sz="2600" dirty="0">
                <a:solidFill>
                  <a:prstClr val="black"/>
                </a:solidFill>
                <a:latin typeface="Times New Roman" pitchFamily="18" charset="0"/>
                <a:cs typeface="Times New Roman" pitchFamily="18" charset="0"/>
              </a:rPr>
              <a:t>carboxyhemoglobin </a:t>
            </a:r>
            <a:r>
              <a:rPr sz="2600" spc="-5" dirty="0">
                <a:solidFill>
                  <a:prstClr val="black"/>
                </a:solidFill>
                <a:latin typeface="Times New Roman" pitchFamily="18" charset="0"/>
                <a:cs typeface="Times New Roman" pitchFamily="18" charset="0"/>
              </a:rPr>
              <a:t>dissociation </a:t>
            </a:r>
            <a:r>
              <a:rPr sz="2600" dirty="0">
                <a:solidFill>
                  <a:prstClr val="black"/>
                </a:solidFill>
                <a:latin typeface="Times New Roman" pitchFamily="18" charset="0"/>
                <a:cs typeface="Times New Roman" pitchFamily="18" charset="0"/>
              </a:rPr>
              <a:t>to </a:t>
            </a:r>
            <a:r>
              <a:rPr sz="2600" spc="-5" dirty="0">
                <a:solidFill>
                  <a:prstClr val="black"/>
                </a:solidFill>
                <a:latin typeface="Times New Roman" pitchFamily="18" charset="0"/>
                <a:cs typeface="Times New Roman" pitchFamily="18" charset="0"/>
              </a:rPr>
              <a:t>occur  faster </a:t>
            </a:r>
            <a:r>
              <a:rPr sz="2600" dirty="0">
                <a:solidFill>
                  <a:prstClr val="black"/>
                </a:solidFill>
                <a:latin typeface="Times New Roman" pitchFamily="18" charset="0"/>
                <a:cs typeface="Times New Roman" pitchFamily="18" charset="0"/>
              </a:rPr>
              <a:t>than </a:t>
            </a:r>
            <a:r>
              <a:rPr sz="2600" spc="-5" dirty="0">
                <a:solidFill>
                  <a:prstClr val="black"/>
                </a:solidFill>
                <a:latin typeface="Times New Roman" pitchFamily="18" charset="0"/>
                <a:cs typeface="Times New Roman" pitchFamily="18" charset="0"/>
              </a:rPr>
              <a:t>pure </a:t>
            </a:r>
            <a:r>
              <a:rPr sz="2600" dirty="0">
                <a:solidFill>
                  <a:prstClr val="black"/>
                </a:solidFill>
                <a:latin typeface="Times New Roman" pitchFamily="18" charset="0"/>
                <a:cs typeface="Times New Roman" pitchFamily="18" charset="0"/>
              </a:rPr>
              <a:t>oxygen </a:t>
            </a:r>
            <a:r>
              <a:rPr sz="2600" spc="-10" dirty="0">
                <a:solidFill>
                  <a:prstClr val="black"/>
                </a:solidFill>
                <a:latin typeface="Times New Roman" pitchFamily="18" charset="0"/>
                <a:cs typeface="Times New Roman" pitchFamily="18" charset="0"/>
              </a:rPr>
              <a:t>at </a:t>
            </a:r>
            <a:r>
              <a:rPr sz="2600" dirty="0">
                <a:solidFill>
                  <a:prstClr val="black"/>
                </a:solidFill>
                <a:latin typeface="Times New Roman" pitchFamily="18" charset="0"/>
                <a:cs typeface="Times New Roman" pitchFamily="18" charset="0"/>
              </a:rPr>
              <a:t>sea level</a:t>
            </a:r>
            <a:r>
              <a:rPr sz="2600" spc="-60" dirty="0">
                <a:solidFill>
                  <a:prstClr val="black"/>
                </a:solidFill>
                <a:latin typeface="Times New Roman" pitchFamily="18" charset="0"/>
                <a:cs typeface="Times New Roman" pitchFamily="18" charset="0"/>
              </a:rPr>
              <a:t> </a:t>
            </a:r>
            <a:r>
              <a:rPr sz="2600" dirty="0">
                <a:solidFill>
                  <a:prstClr val="black"/>
                </a:solidFill>
                <a:latin typeface="Times New Roman" pitchFamily="18" charset="0"/>
                <a:cs typeface="Times New Roman" pitchFamily="18" charset="0"/>
              </a:rPr>
              <a:t>pressure</a:t>
            </a:r>
            <a:r>
              <a:rPr sz="2600" dirty="0" smtClean="0">
                <a:solidFill>
                  <a:prstClr val="black"/>
                </a:solidFill>
                <a:latin typeface="Times New Roman" pitchFamily="18" charset="0"/>
                <a:cs typeface="Times New Roman" pitchFamily="18" charset="0"/>
              </a:rPr>
              <a:t>.</a:t>
            </a:r>
            <a:endParaRPr lang="en-GB" sz="2600" dirty="0" smtClean="0">
              <a:solidFill>
                <a:prstClr val="black"/>
              </a:solidFill>
              <a:latin typeface="Times New Roman" pitchFamily="18" charset="0"/>
              <a:cs typeface="Times New Roman" pitchFamily="18" charset="0"/>
            </a:endParaRPr>
          </a:p>
          <a:p>
            <a:pPr marL="469265" marR="5080" indent="-457200">
              <a:spcBef>
                <a:spcPts val="605"/>
              </a:spcBef>
              <a:buClr>
                <a:srgbClr val="FFFF00"/>
              </a:buClr>
              <a:buSzPct val="84615"/>
              <a:buFont typeface="Arial" pitchFamily="34" charset="0"/>
              <a:buChar char="•"/>
              <a:tabLst>
                <a:tab pos="287020" algn="l"/>
              </a:tabLst>
            </a:pPr>
            <a:endParaRPr sz="2600" dirty="0">
              <a:solidFill>
                <a:prstClr val="black"/>
              </a:solidFill>
              <a:latin typeface="Impact"/>
              <a:cs typeface="Impact"/>
            </a:endParaRPr>
          </a:p>
        </p:txBody>
      </p:sp>
      <p:sp>
        <p:nvSpPr>
          <p:cNvPr id="5" name="object 5"/>
          <p:cNvSpPr txBox="1"/>
          <p:nvPr/>
        </p:nvSpPr>
        <p:spPr>
          <a:xfrm>
            <a:off x="1727774" y="4682492"/>
            <a:ext cx="2443660" cy="1797928"/>
          </a:xfrm>
          <a:prstGeom prst="rect">
            <a:avLst/>
          </a:prstGeom>
        </p:spPr>
        <p:txBody>
          <a:bodyPr vert="horz" wrap="square" lIns="0" tIns="88900" rIns="0" bIns="0" rtlCol="0">
            <a:spAutoFit/>
          </a:bodyPr>
          <a:lstStyle/>
          <a:p>
            <a:pPr marL="286385">
              <a:spcBef>
                <a:spcPts val="700"/>
              </a:spcBef>
            </a:pPr>
            <a:r>
              <a:rPr sz="2400" u="heavy" spc="-5" dirty="0">
                <a:solidFill>
                  <a:prstClr val="black"/>
                </a:solidFill>
                <a:uFill>
                  <a:solidFill>
                    <a:srgbClr val="000000"/>
                  </a:solidFill>
                </a:uFill>
                <a:latin typeface="Times New Roman" pitchFamily="18" charset="0"/>
                <a:cs typeface="Times New Roman" pitchFamily="18" charset="0"/>
              </a:rPr>
              <a:t>Breathing</a:t>
            </a:r>
            <a:r>
              <a:rPr sz="2400" u="heavy" spc="-30" dirty="0">
                <a:solidFill>
                  <a:prstClr val="black"/>
                </a:solidFill>
                <a:uFill>
                  <a:solidFill>
                    <a:srgbClr val="000000"/>
                  </a:solidFill>
                </a:uFill>
                <a:latin typeface="Times New Roman" pitchFamily="18" charset="0"/>
                <a:cs typeface="Times New Roman" pitchFamily="18" charset="0"/>
              </a:rPr>
              <a:t> </a:t>
            </a:r>
            <a:r>
              <a:rPr sz="2400" u="heavy" spc="-5" dirty="0">
                <a:solidFill>
                  <a:prstClr val="black"/>
                </a:solidFill>
                <a:uFill>
                  <a:solidFill>
                    <a:srgbClr val="000000"/>
                  </a:solidFill>
                </a:uFill>
                <a:latin typeface="Times New Roman" pitchFamily="18" charset="0"/>
                <a:cs typeface="Times New Roman" pitchFamily="18" charset="0"/>
              </a:rPr>
              <a:t>Gas</a:t>
            </a:r>
            <a:endParaRPr sz="2400" dirty="0">
              <a:solidFill>
                <a:prstClr val="black"/>
              </a:solidFill>
              <a:latin typeface="Times New Roman" pitchFamily="18" charset="0"/>
              <a:cs typeface="Times New Roman" pitchFamily="18" charset="0"/>
            </a:endParaRPr>
          </a:p>
          <a:p>
            <a:pPr marL="354965" indent="-342900">
              <a:spcBef>
                <a:spcPts val="600"/>
              </a:spcBef>
              <a:buClr>
                <a:srgbClr val="FFFF00"/>
              </a:buClr>
              <a:buSzPct val="85416"/>
              <a:buFont typeface="Arial" pitchFamily="34" charset="0"/>
              <a:buChar char="•"/>
              <a:tabLst>
                <a:tab pos="338455" algn="l"/>
                <a:tab pos="339090" algn="l"/>
              </a:tabLst>
            </a:pPr>
            <a:r>
              <a:rPr sz="2400" spc="-40" dirty="0">
                <a:solidFill>
                  <a:prstClr val="black"/>
                </a:solidFill>
                <a:latin typeface="Times New Roman" pitchFamily="18" charset="0"/>
                <a:cs typeface="Times New Roman" pitchFamily="18" charset="0"/>
              </a:rPr>
              <a:t>Air, </a:t>
            </a:r>
            <a:r>
              <a:rPr sz="2400" dirty="0">
                <a:solidFill>
                  <a:prstClr val="black"/>
                </a:solidFill>
                <a:latin typeface="Times New Roman" pitchFamily="18" charset="0"/>
                <a:cs typeface="Times New Roman" pitchFamily="18" charset="0"/>
              </a:rPr>
              <a:t>1</a:t>
            </a:r>
            <a:r>
              <a:rPr sz="2400" spc="25" dirty="0">
                <a:solidFill>
                  <a:prstClr val="black"/>
                </a:solidFill>
                <a:latin typeface="Times New Roman" pitchFamily="18" charset="0"/>
                <a:cs typeface="Times New Roman" pitchFamily="18" charset="0"/>
              </a:rPr>
              <a:t> </a:t>
            </a:r>
            <a:r>
              <a:rPr sz="2400" spc="-80" dirty="0">
                <a:solidFill>
                  <a:prstClr val="black"/>
                </a:solidFill>
                <a:latin typeface="Times New Roman" pitchFamily="18" charset="0"/>
                <a:cs typeface="Times New Roman" pitchFamily="18" charset="0"/>
              </a:rPr>
              <a:t>ATA</a:t>
            </a:r>
            <a:endParaRPr sz="2400" dirty="0">
              <a:solidFill>
                <a:prstClr val="black"/>
              </a:solidFill>
              <a:latin typeface="Times New Roman" pitchFamily="18" charset="0"/>
              <a:cs typeface="Times New Roman" pitchFamily="18" charset="0"/>
            </a:endParaRPr>
          </a:p>
          <a:p>
            <a:pPr marL="355600" indent="-342900">
              <a:spcBef>
                <a:spcPts val="600"/>
              </a:spcBef>
              <a:buClr>
                <a:srgbClr val="FFFF00"/>
              </a:buClr>
              <a:buSzPct val="85416"/>
              <a:buFont typeface="Arial" pitchFamily="34" charset="0"/>
              <a:buChar char="•"/>
              <a:tabLst>
                <a:tab pos="286385" algn="l"/>
                <a:tab pos="287020" algn="l"/>
              </a:tabLst>
            </a:pPr>
            <a:r>
              <a:rPr sz="2400" dirty="0">
                <a:solidFill>
                  <a:prstClr val="black"/>
                </a:solidFill>
                <a:latin typeface="Times New Roman" pitchFamily="18" charset="0"/>
                <a:cs typeface="Times New Roman" pitchFamily="18" charset="0"/>
              </a:rPr>
              <a:t>Oxygen, 1</a:t>
            </a:r>
            <a:r>
              <a:rPr sz="2400" spc="-110" dirty="0">
                <a:solidFill>
                  <a:prstClr val="black"/>
                </a:solidFill>
                <a:latin typeface="Times New Roman" pitchFamily="18" charset="0"/>
                <a:cs typeface="Times New Roman" pitchFamily="18" charset="0"/>
              </a:rPr>
              <a:t> </a:t>
            </a:r>
            <a:r>
              <a:rPr sz="2400" spc="-80" dirty="0">
                <a:solidFill>
                  <a:prstClr val="black"/>
                </a:solidFill>
                <a:latin typeface="Times New Roman" pitchFamily="18" charset="0"/>
                <a:cs typeface="Times New Roman" pitchFamily="18" charset="0"/>
              </a:rPr>
              <a:t>ATA</a:t>
            </a:r>
            <a:endParaRPr sz="2400" dirty="0">
              <a:solidFill>
                <a:prstClr val="black"/>
              </a:solidFill>
              <a:latin typeface="Times New Roman" pitchFamily="18" charset="0"/>
              <a:cs typeface="Times New Roman" pitchFamily="18" charset="0"/>
            </a:endParaRPr>
          </a:p>
          <a:p>
            <a:pPr marL="355600" indent="-342900">
              <a:spcBef>
                <a:spcPts val="605"/>
              </a:spcBef>
              <a:buClr>
                <a:srgbClr val="FFFF00"/>
              </a:buClr>
              <a:buSzPct val="85416"/>
              <a:buFont typeface="Arial" pitchFamily="34" charset="0"/>
              <a:buChar char="•"/>
              <a:tabLst>
                <a:tab pos="286385" algn="l"/>
                <a:tab pos="287020" algn="l"/>
              </a:tabLst>
            </a:pPr>
            <a:r>
              <a:rPr sz="2400" dirty="0">
                <a:solidFill>
                  <a:prstClr val="black"/>
                </a:solidFill>
                <a:latin typeface="Times New Roman" pitchFamily="18" charset="0"/>
                <a:cs typeface="Times New Roman" pitchFamily="18" charset="0"/>
              </a:rPr>
              <a:t>Oxygen, 2.5</a:t>
            </a:r>
            <a:r>
              <a:rPr sz="2400" spc="-114" dirty="0">
                <a:solidFill>
                  <a:prstClr val="black"/>
                </a:solidFill>
                <a:latin typeface="Times New Roman" pitchFamily="18" charset="0"/>
                <a:cs typeface="Times New Roman" pitchFamily="18" charset="0"/>
              </a:rPr>
              <a:t> </a:t>
            </a:r>
            <a:r>
              <a:rPr sz="2400" spc="-80" dirty="0">
                <a:solidFill>
                  <a:prstClr val="black"/>
                </a:solidFill>
                <a:latin typeface="Times New Roman" pitchFamily="18" charset="0"/>
                <a:cs typeface="Times New Roman" pitchFamily="18" charset="0"/>
              </a:rPr>
              <a:t>ATA</a:t>
            </a:r>
            <a:endParaRPr sz="2400" dirty="0">
              <a:solidFill>
                <a:prstClr val="black"/>
              </a:solidFill>
              <a:latin typeface="Times New Roman" pitchFamily="18" charset="0"/>
              <a:cs typeface="Times New Roman" pitchFamily="18" charset="0"/>
            </a:endParaRPr>
          </a:p>
        </p:txBody>
      </p:sp>
      <p:sp>
        <p:nvSpPr>
          <p:cNvPr id="6" name="object 6"/>
          <p:cNvSpPr txBox="1"/>
          <p:nvPr/>
        </p:nvSpPr>
        <p:spPr>
          <a:xfrm>
            <a:off x="4932040" y="4711289"/>
            <a:ext cx="1995925" cy="1797928"/>
          </a:xfrm>
          <a:prstGeom prst="rect">
            <a:avLst/>
          </a:prstGeom>
        </p:spPr>
        <p:txBody>
          <a:bodyPr vert="horz" wrap="square" lIns="0" tIns="88900" rIns="0" bIns="0" rtlCol="0">
            <a:spAutoFit/>
          </a:bodyPr>
          <a:lstStyle/>
          <a:p>
            <a:pPr marL="12700">
              <a:spcBef>
                <a:spcPts val="700"/>
              </a:spcBef>
            </a:pPr>
            <a:r>
              <a:rPr sz="2400" u="heavy" spc="-5" dirty="0">
                <a:solidFill>
                  <a:prstClr val="black"/>
                </a:solidFill>
                <a:uFill>
                  <a:solidFill>
                    <a:srgbClr val="000000"/>
                  </a:solidFill>
                </a:uFill>
                <a:latin typeface="Times New Roman" pitchFamily="18" charset="0"/>
                <a:cs typeface="Times New Roman" pitchFamily="18" charset="0"/>
              </a:rPr>
              <a:t>Mean</a:t>
            </a:r>
            <a:r>
              <a:rPr sz="2400" u="heavy" spc="-25" dirty="0">
                <a:solidFill>
                  <a:prstClr val="black"/>
                </a:solidFill>
                <a:uFill>
                  <a:solidFill>
                    <a:srgbClr val="000000"/>
                  </a:solidFill>
                </a:uFill>
                <a:latin typeface="Times New Roman" pitchFamily="18" charset="0"/>
                <a:cs typeface="Times New Roman" pitchFamily="18" charset="0"/>
              </a:rPr>
              <a:t> </a:t>
            </a:r>
            <a:r>
              <a:rPr sz="2400" u="heavy" spc="-5" dirty="0">
                <a:solidFill>
                  <a:prstClr val="black"/>
                </a:solidFill>
                <a:uFill>
                  <a:solidFill>
                    <a:srgbClr val="000000"/>
                  </a:solidFill>
                </a:uFill>
                <a:latin typeface="Times New Roman" pitchFamily="18" charset="0"/>
                <a:cs typeface="Times New Roman" pitchFamily="18" charset="0"/>
              </a:rPr>
              <a:t>Half-life</a:t>
            </a:r>
            <a:endParaRPr sz="2400" dirty="0">
              <a:solidFill>
                <a:prstClr val="black"/>
              </a:solidFill>
              <a:latin typeface="Times New Roman" pitchFamily="18" charset="0"/>
              <a:cs typeface="Times New Roman" pitchFamily="18" charset="0"/>
            </a:endParaRPr>
          </a:p>
          <a:p>
            <a:pPr marL="120650">
              <a:spcBef>
                <a:spcPts val="600"/>
              </a:spcBef>
            </a:pPr>
            <a:r>
              <a:rPr sz="2400" spc="-5" dirty="0">
                <a:solidFill>
                  <a:prstClr val="black"/>
                </a:solidFill>
                <a:latin typeface="Times New Roman" pitchFamily="18" charset="0"/>
                <a:cs typeface="Times New Roman" pitchFamily="18" charset="0"/>
              </a:rPr>
              <a:t>214</a:t>
            </a:r>
            <a:r>
              <a:rPr sz="2400" spc="-90"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min</a:t>
            </a:r>
          </a:p>
          <a:p>
            <a:pPr marL="228600">
              <a:spcBef>
                <a:spcPts val="600"/>
              </a:spcBef>
            </a:pPr>
            <a:r>
              <a:rPr sz="2400" dirty="0">
                <a:solidFill>
                  <a:prstClr val="black"/>
                </a:solidFill>
                <a:latin typeface="Times New Roman" pitchFamily="18" charset="0"/>
                <a:cs typeface="Times New Roman" pitchFamily="18" charset="0"/>
              </a:rPr>
              <a:t>43</a:t>
            </a:r>
            <a:r>
              <a:rPr sz="2400" spc="-9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min</a:t>
            </a:r>
          </a:p>
          <a:p>
            <a:pPr marL="228600">
              <a:spcBef>
                <a:spcPts val="605"/>
              </a:spcBef>
            </a:pPr>
            <a:r>
              <a:rPr sz="2400" dirty="0">
                <a:solidFill>
                  <a:prstClr val="black"/>
                </a:solidFill>
                <a:latin typeface="Times New Roman" pitchFamily="18" charset="0"/>
                <a:cs typeface="Times New Roman" pitchFamily="18" charset="0"/>
              </a:rPr>
              <a:t>19</a:t>
            </a:r>
            <a:r>
              <a:rPr sz="2400" spc="-1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min</a:t>
            </a:r>
          </a:p>
        </p:txBody>
      </p:sp>
      <p:sp>
        <p:nvSpPr>
          <p:cNvPr id="7" name="Text Placeholder 6"/>
          <p:cNvSpPr>
            <a:spLocks noGrp="1"/>
          </p:cNvSpPr>
          <p:nvPr>
            <p:ph type="body" idx="1"/>
          </p:nvPr>
        </p:nvSpPr>
        <p:spPr>
          <a:xfrm>
            <a:off x="503548" y="188640"/>
            <a:ext cx="7992888" cy="677108"/>
          </a:xfrm>
        </p:spPr>
        <p:txBody>
          <a:bodyPr/>
          <a:lstStyle/>
          <a:p>
            <a:pPr algn="ctr"/>
            <a:r>
              <a:rPr lang="en-GB" sz="4400" b="1" dirty="0" smtClean="0">
                <a:solidFill>
                  <a:srgbClr val="FFFF00"/>
                </a:solidFill>
                <a:latin typeface="Times New Roman" pitchFamily="18" charset="0"/>
                <a:cs typeface="Times New Roman" pitchFamily="18" charset="0"/>
              </a:rPr>
              <a:t>Carbon Monoxide Poisoning</a:t>
            </a:r>
            <a:endParaRPr lang="en-GB" sz="44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3915399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12448" y="1351364"/>
            <a:ext cx="8508023" cy="5506636"/>
          </a:xfrm>
          <a:prstGeom prst="rect">
            <a:avLst/>
          </a:prstGeom>
        </p:spPr>
        <p:txBody>
          <a:bodyPr vert="horz" wrap="square" lIns="0" tIns="88900" rIns="0" bIns="0" rtlCol="0">
            <a:spAutoFit/>
          </a:bodyPr>
          <a:lstStyle/>
          <a:p>
            <a:pPr marL="380365" marR="381000" indent="-342900">
              <a:spcBef>
                <a:spcPts val="600"/>
              </a:spcBef>
              <a:buClr>
                <a:srgbClr val="FFFF00"/>
              </a:buClr>
              <a:buSzPct val="85416"/>
              <a:buFont typeface="Arial" pitchFamily="34" charset="0"/>
              <a:buChar char="•"/>
              <a:tabLst>
                <a:tab pos="311785" algn="l"/>
                <a:tab pos="312420" algn="l"/>
              </a:tabLst>
            </a:pPr>
            <a:r>
              <a:rPr sz="2400" spc="-10" dirty="0" smtClean="0">
                <a:solidFill>
                  <a:prstClr val="black"/>
                </a:solidFill>
                <a:latin typeface="Times New Roman" pitchFamily="18" charset="0"/>
                <a:cs typeface="Times New Roman" pitchFamily="18" charset="0"/>
              </a:rPr>
              <a:t>Anaerobic</a:t>
            </a:r>
            <a:r>
              <a:rPr sz="2400" spc="-55" dirty="0" smtClean="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bacteria</a:t>
            </a:r>
            <a:r>
              <a:rPr sz="2400" spc="-114" dirty="0">
                <a:solidFill>
                  <a:prstClr val="black"/>
                </a:solidFill>
                <a:latin typeface="Times New Roman" pitchFamily="18" charset="0"/>
                <a:cs typeface="Times New Roman" pitchFamily="18" charset="0"/>
              </a:rPr>
              <a:t> </a:t>
            </a:r>
            <a:r>
              <a:rPr sz="2400" spc="-15" dirty="0" smtClean="0">
                <a:solidFill>
                  <a:prstClr val="black"/>
                </a:solidFill>
                <a:latin typeface="Times New Roman" pitchFamily="18" charset="0"/>
                <a:cs typeface="Times New Roman" pitchFamily="18" charset="0"/>
              </a:rPr>
              <a:t>are</a:t>
            </a:r>
            <a:r>
              <a:rPr sz="2400" spc="-110" dirty="0" smtClean="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sensitive</a:t>
            </a:r>
            <a:r>
              <a:rPr sz="2400" spc="-95" dirty="0">
                <a:solidFill>
                  <a:prstClr val="black"/>
                </a:solidFill>
                <a:latin typeface="Times New Roman" pitchFamily="18" charset="0"/>
                <a:cs typeface="Times New Roman" pitchFamily="18" charset="0"/>
              </a:rPr>
              <a:t> </a:t>
            </a:r>
            <a:r>
              <a:rPr sz="2400" spc="-20" dirty="0">
                <a:solidFill>
                  <a:prstClr val="black"/>
                </a:solidFill>
                <a:latin typeface="Times New Roman" pitchFamily="18" charset="0"/>
                <a:cs typeface="Times New Roman" pitchFamily="18" charset="0"/>
              </a:rPr>
              <a:t>to</a:t>
            </a:r>
            <a:r>
              <a:rPr sz="2400" spc="-50"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increased  </a:t>
            </a:r>
            <a:r>
              <a:rPr sz="2400" dirty="0">
                <a:solidFill>
                  <a:prstClr val="black"/>
                </a:solidFill>
                <a:latin typeface="Times New Roman" pitchFamily="18" charset="0"/>
                <a:cs typeface="Times New Roman" pitchFamily="18" charset="0"/>
              </a:rPr>
              <a:t>tissue</a:t>
            </a:r>
            <a:r>
              <a:rPr sz="2400" spc="-9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PO</a:t>
            </a:r>
            <a:r>
              <a:rPr sz="2400" spc="-7" baseline="-20833" dirty="0">
                <a:solidFill>
                  <a:prstClr val="black"/>
                </a:solidFill>
                <a:latin typeface="Times New Roman" pitchFamily="18" charset="0"/>
                <a:cs typeface="Times New Roman" pitchFamily="18" charset="0"/>
              </a:rPr>
              <a:t>2</a:t>
            </a:r>
            <a:r>
              <a:rPr sz="2400" spc="-5" dirty="0" smtClean="0">
                <a:solidFill>
                  <a:prstClr val="black"/>
                </a:solidFill>
                <a:latin typeface="Times New Roman" pitchFamily="18" charset="0"/>
                <a:cs typeface="Times New Roman" pitchFamily="18" charset="0"/>
              </a:rPr>
              <a:t>.</a:t>
            </a:r>
            <a:endParaRPr lang="en-GB" sz="2400" spc="-5" dirty="0" smtClean="0">
              <a:solidFill>
                <a:prstClr val="black"/>
              </a:solidFill>
              <a:latin typeface="Times New Roman" pitchFamily="18" charset="0"/>
              <a:cs typeface="Times New Roman" pitchFamily="18" charset="0"/>
            </a:endParaRPr>
          </a:p>
          <a:p>
            <a:pPr marL="380365" marR="381000" indent="-342900">
              <a:spcBef>
                <a:spcPts val="600"/>
              </a:spcBef>
              <a:buClr>
                <a:srgbClr val="FFFF00"/>
              </a:buClr>
              <a:buSzPct val="85416"/>
              <a:buFont typeface="Arial" pitchFamily="34" charset="0"/>
              <a:buChar char="•"/>
              <a:tabLst>
                <a:tab pos="311785" algn="l"/>
                <a:tab pos="312420" algn="l"/>
              </a:tabLst>
            </a:pPr>
            <a:endParaRPr sz="2400" dirty="0">
              <a:solidFill>
                <a:prstClr val="black"/>
              </a:solidFill>
              <a:latin typeface="Times New Roman" pitchFamily="18" charset="0"/>
              <a:cs typeface="Times New Roman" pitchFamily="18" charset="0"/>
            </a:endParaRPr>
          </a:p>
          <a:p>
            <a:pPr marL="380365" marR="30480" indent="-342900">
              <a:spcBef>
                <a:spcPts val="600"/>
              </a:spcBef>
              <a:buClr>
                <a:srgbClr val="FFFF00"/>
              </a:buClr>
              <a:buSzPct val="85416"/>
              <a:buFont typeface="Arial" pitchFamily="34" charset="0"/>
              <a:buChar char="•"/>
              <a:tabLst>
                <a:tab pos="311785" algn="l"/>
                <a:tab pos="312420" algn="l"/>
              </a:tabLst>
            </a:pPr>
            <a:r>
              <a:rPr sz="2400" dirty="0">
                <a:solidFill>
                  <a:prstClr val="black"/>
                </a:solidFill>
                <a:latin typeface="Times New Roman" pitchFamily="18" charset="0"/>
                <a:cs typeface="Times New Roman" pitchFamily="18" charset="0"/>
              </a:rPr>
              <a:t>Diffused </a:t>
            </a:r>
            <a:r>
              <a:rPr lang="en-GB" sz="2400" spc="-35" dirty="0" smtClean="0">
                <a:solidFill>
                  <a:prstClr val="black"/>
                </a:solidFill>
                <a:latin typeface="Times New Roman" pitchFamily="18" charset="0"/>
                <a:cs typeface="Times New Roman" pitchFamily="18" charset="0"/>
              </a:rPr>
              <a:t>O2 </a:t>
            </a:r>
            <a:r>
              <a:rPr sz="2400" spc="-10" dirty="0" smtClean="0">
                <a:solidFill>
                  <a:prstClr val="black"/>
                </a:solidFill>
                <a:latin typeface="Times New Roman" pitchFamily="18" charset="0"/>
                <a:cs typeface="Times New Roman" pitchFamily="18" charset="0"/>
              </a:rPr>
              <a:t>raises </a:t>
            </a:r>
            <a:r>
              <a:rPr sz="2400" dirty="0">
                <a:solidFill>
                  <a:prstClr val="black"/>
                </a:solidFill>
                <a:latin typeface="Times New Roman" pitchFamily="18" charset="0"/>
                <a:cs typeface="Times New Roman" pitchFamily="18" charset="0"/>
              </a:rPr>
              <a:t>capillary </a:t>
            </a:r>
            <a:r>
              <a:rPr sz="2400" spc="-15" dirty="0">
                <a:solidFill>
                  <a:prstClr val="black"/>
                </a:solidFill>
                <a:latin typeface="Times New Roman" pitchFamily="18" charset="0"/>
                <a:cs typeface="Times New Roman" pitchFamily="18" charset="0"/>
              </a:rPr>
              <a:t>p02 </a:t>
            </a:r>
            <a:r>
              <a:rPr sz="2400" spc="-10" dirty="0">
                <a:solidFill>
                  <a:prstClr val="black"/>
                </a:solidFill>
                <a:latin typeface="Times New Roman" pitchFamily="18" charset="0"/>
                <a:cs typeface="Times New Roman" pitchFamily="18" charset="0"/>
              </a:rPr>
              <a:t>levels </a:t>
            </a:r>
            <a:r>
              <a:rPr sz="2400" dirty="0">
                <a:solidFill>
                  <a:prstClr val="black"/>
                </a:solidFill>
                <a:latin typeface="Times New Roman" pitchFamily="18" charset="0"/>
                <a:cs typeface="Times New Roman" pitchFamily="18" charset="0"/>
              </a:rPr>
              <a:t>at </a:t>
            </a:r>
            <a:r>
              <a:rPr sz="2400" spc="-5" dirty="0">
                <a:solidFill>
                  <a:prstClr val="black"/>
                </a:solidFill>
                <a:latin typeface="Times New Roman" pitchFamily="18" charset="0"/>
                <a:cs typeface="Times New Roman" pitchFamily="18" charset="0"/>
              </a:rPr>
              <a:t>the </a:t>
            </a:r>
            <a:r>
              <a:rPr sz="2400" spc="-15" dirty="0" smtClean="0">
                <a:solidFill>
                  <a:prstClr val="black"/>
                </a:solidFill>
                <a:latin typeface="Times New Roman" pitchFamily="18" charset="0"/>
                <a:cs typeface="Times New Roman" pitchFamily="18" charset="0"/>
              </a:rPr>
              <a:t>wound </a:t>
            </a:r>
            <a:r>
              <a:rPr sz="2400" spc="-10" dirty="0">
                <a:solidFill>
                  <a:prstClr val="black"/>
                </a:solidFill>
                <a:latin typeface="Times New Roman" pitchFamily="18" charset="0"/>
                <a:cs typeface="Times New Roman" pitchFamily="18" charset="0"/>
              </a:rPr>
              <a:t>site, </a:t>
            </a:r>
            <a:r>
              <a:rPr sz="2400" spc="-5" dirty="0" err="1" smtClean="0">
                <a:solidFill>
                  <a:prstClr val="black"/>
                </a:solidFill>
                <a:latin typeface="Times New Roman" pitchFamily="18" charset="0"/>
                <a:cs typeface="Times New Roman" pitchFamily="18" charset="0"/>
              </a:rPr>
              <a:t>stimulat</a:t>
            </a:r>
            <a:r>
              <a:rPr lang="en-GB" sz="2400" spc="-5" dirty="0" err="1" smtClean="0">
                <a:solidFill>
                  <a:prstClr val="black"/>
                </a:solidFill>
                <a:latin typeface="Times New Roman" pitchFamily="18" charset="0"/>
                <a:cs typeface="Times New Roman" pitchFamily="18" charset="0"/>
              </a:rPr>
              <a:t>ing</a:t>
            </a:r>
            <a:r>
              <a:rPr lang="en-GB" sz="2400" spc="-5" dirty="0" smtClean="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capillary </a:t>
            </a:r>
            <a:r>
              <a:rPr sz="2400" spc="-10" dirty="0" smtClean="0">
                <a:solidFill>
                  <a:prstClr val="black"/>
                </a:solidFill>
                <a:latin typeface="Times New Roman" pitchFamily="18" charset="0"/>
                <a:cs typeface="Times New Roman" pitchFamily="18" charset="0"/>
              </a:rPr>
              <a:t>budding</a:t>
            </a:r>
            <a:r>
              <a:rPr lang="en-GB" sz="2400" spc="-10" dirty="0" smtClean="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and</a:t>
            </a:r>
            <a:r>
              <a:rPr sz="2400" spc="-380" dirty="0" smtClean="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granulation</a:t>
            </a:r>
            <a:r>
              <a:rPr lang="en-GB" sz="2400" spc="5" dirty="0">
                <a:solidFill>
                  <a:prstClr val="black"/>
                </a:solidFill>
                <a:latin typeface="Times New Roman" pitchFamily="18" charset="0"/>
                <a:cs typeface="Times New Roman" pitchFamily="18" charset="0"/>
              </a:rPr>
              <a:t> </a:t>
            </a:r>
            <a:r>
              <a:rPr sz="2400" dirty="0" smtClean="0">
                <a:solidFill>
                  <a:prstClr val="black"/>
                </a:solidFill>
                <a:latin typeface="Times New Roman" pitchFamily="18" charset="0"/>
                <a:cs typeface="Times New Roman" pitchFamily="18" charset="0"/>
              </a:rPr>
              <a:t>tissue.</a:t>
            </a:r>
            <a:endParaRPr lang="en-GB" sz="2400" dirty="0">
              <a:solidFill>
                <a:prstClr val="black"/>
              </a:solidFill>
              <a:latin typeface="Times New Roman" pitchFamily="18" charset="0"/>
              <a:cs typeface="Times New Roman" pitchFamily="18" charset="0"/>
            </a:endParaRPr>
          </a:p>
          <a:p>
            <a:pPr marL="380365" marR="30480" indent="-342900">
              <a:spcBef>
                <a:spcPts val="600"/>
              </a:spcBef>
              <a:buClr>
                <a:srgbClr val="FFFF00"/>
              </a:buClr>
              <a:buSzPct val="85416"/>
              <a:buFont typeface="Arial" pitchFamily="34" charset="0"/>
              <a:buChar char="•"/>
              <a:tabLst>
                <a:tab pos="311785" algn="l"/>
                <a:tab pos="312420" algn="l"/>
              </a:tabLst>
            </a:pPr>
            <a:endParaRPr lang="en-GB" sz="2400" dirty="0" smtClean="0">
              <a:latin typeface="Times New Roman" pitchFamily="18" charset="0"/>
              <a:cs typeface="Times New Roman" pitchFamily="18" charset="0"/>
            </a:endParaRPr>
          </a:p>
          <a:p>
            <a:pPr marL="380365" marR="30480" indent="-342900">
              <a:spcBef>
                <a:spcPts val="600"/>
              </a:spcBef>
              <a:buClr>
                <a:srgbClr val="FFFF00"/>
              </a:buClr>
              <a:buSzPct val="85416"/>
              <a:buFont typeface="Arial" pitchFamily="34" charset="0"/>
              <a:buChar char="•"/>
              <a:tabLst>
                <a:tab pos="311785" algn="l"/>
                <a:tab pos="312420" algn="l"/>
              </a:tabLst>
            </a:pPr>
            <a:r>
              <a:rPr lang="en-GB" sz="2400" dirty="0" smtClean="0">
                <a:latin typeface="Times New Roman" pitchFamily="18" charset="0"/>
                <a:cs typeface="Times New Roman" pitchFamily="18" charset="0"/>
              </a:rPr>
              <a:t>Van </a:t>
            </a:r>
            <a:r>
              <a:rPr lang="en-GB" sz="2400" dirty="0" err="1">
                <a:latin typeface="Times New Roman" pitchFamily="18" charset="0"/>
                <a:cs typeface="Times New Roman" pitchFamily="18" charset="0"/>
              </a:rPr>
              <a:t>Unnik</a:t>
            </a:r>
            <a:r>
              <a:rPr lang="en-GB" sz="2400" dirty="0">
                <a:latin typeface="Times New Roman" pitchFamily="18" charset="0"/>
                <a:cs typeface="Times New Roman" pitchFamily="18" charset="0"/>
              </a:rPr>
              <a:t> found </a:t>
            </a:r>
            <a:r>
              <a:rPr lang="en-GB" sz="2400" dirty="0" smtClean="0">
                <a:latin typeface="Times New Roman" pitchFamily="18" charset="0"/>
                <a:cs typeface="Times New Roman" pitchFamily="18" charset="0"/>
              </a:rPr>
              <a:t>that-tissue </a:t>
            </a:r>
            <a:r>
              <a:rPr lang="en-GB" sz="2400" dirty="0">
                <a:latin typeface="Times New Roman" pitchFamily="18" charset="0"/>
                <a:cs typeface="Times New Roman" pitchFamily="18" charset="0"/>
              </a:rPr>
              <a:t>P</a:t>
            </a:r>
            <a:r>
              <a:rPr lang="en-GB" sz="2400" cap="small" dirty="0">
                <a:latin typeface="Times New Roman" pitchFamily="18" charset="0"/>
                <a:cs typeface="Times New Roman" pitchFamily="18" charset="0"/>
              </a:rPr>
              <a:t>o</a:t>
            </a:r>
            <a:r>
              <a:rPr lang="en-GB" sz="2400" baseline="-25000" dirty="0">
                <a:latin typeface="Times New Roman" pitchFamily="18" charset="0"/>
                <a:cs typeface="Times New Roman" pitchFamily="18" charset="0"/>
              </a:rPr>
              <a:t>2</a:t>
            </a:r>
            <a:r>
              <a:rPr lang="en-GB" sz="2400" dirty="0">
                <a:latin typeface="Times New Roman" pitchFamily="18" charset="0"/>
                <a:cs typeface="Times New Roman" pitchFamily="18" charset="0"/>
              </a:rPr>
              <a:t> of 250 mm </a:t>
            </a:r>
            <a:r>
              <a:rPr lang="en-GB" sz="2400" dirty="0" smtClean="0">
                <a:latin typeface="Times New Roman" pitchFamily="18" charset="0"/>
                <a:cs typeface="Times New Roman" pitchFamily="18" charset="0"/>
              </a:rPr>
              <a:t>Hg is required </a:t>
            </a:r>
            <a:r>
              <a:rPr lang="en-GB" sz="2400" dirty="0">
                <a:latin typeface="Times New Roman" pitchFamily="18" charset="0"/>
                <a:cs typeface="Times New Roman" pitchFamily="18" charset="0"/>
              </a:rPr>
              <a:t>to stop </a:t>
            </a:r>
            <a:r>
              <a:rPr lang="en-GB" sz="2400" dirty="0" smtClean="0">
                <a:latin typeface="Times New Roman" pitchFamily="18" charset="0"/>
                <a:cs typeface="Times New Roman" pitchFamily="18" charset="0"/>
              </a:rPr>
              <a:t>toxin production which is achieved by HBOT.</a:t>
            </a:r>
            <a:endParaRPr lang="en-GB" sz="2400" dirty="0">
              <a:latin typeface="Times New Roman" pitchFamily="18" charset="0"/>
              <a:cs typeface="Times New Roman" pitchFamily="18" charset="0"/>
            </a:endParaRPr>
          </a:p>
          <a:p>
            <a:pPr marL="381000" indent="-342900">
              <a:spcBef>
                <a:spcPts val="605"/>
              </a:spcBef>
              <a:buClr>
                <a:srgbClr val="FFFF00"/>
              </a:buClr>
              <a:buSzPct val="85416"/>
              <a:buFont typeface="Arial" pitchFamily="34" charset="0"/>
              <a:buChar char="•"/>
              <a:tabLst>
                <a:tab pos="311785" algn="l"/>
                <a:tab pos="312420" algn="l"/>
              </a:tabLst>
            </a:pPr>
            <a:endParaRPr lang="en-GB" sz="2400" spc="-5" dirty="0" smtClean="0">
              <a:solidFill>
                <a:prstClr val="black"/>
              </a:solidFill>
              <a:latin typeface="Times New Roman" pitchFamily="18" charset="0"/>
              <a:cs typeface="Times New Roman" pitchFamily="18" charset="0"/>
            </a:endParaRPr>
          </a:p>
          <a:p>
            <a:pPr marL="381000" indent="-342900">
              <a:spcBef>
                <a:spcPts val="605"/>
              </a:spcBef>
              <a:buClr>
                <a:srgbClr val="FFFF00"/>
              </a:buClr>
              <a:buSzPct val="85416"/>
              <a:buFont typeface="Arial" pitchFamily="34" charset="0"/>
              <a:buChar char="•"/>
              <a:tabLst>
                <a:tab pos="311785" algn="l"/>
                <a:tab pos="312420" algn="l"/>
              </a:tabLst>
            </a:pPr>
            <a:r>
              <a:rPr sz="2400" spc="-5" dirty="0" smtClean="0">
                <a:solidFill>
                  <a:prstClr val="black"/>
                </a:solidFill>
                <a:latin typeface="Times New Roman" pitchFamily="18" charset="0"/>
                <a:cs typeface="Times New Roman" pitchFamily="18" charset="0"/>
              </a:rPr>
              <a:t>High </a:t>
            </a:r>
            <a:r>
              <a:rPr sz="2400" spc="-5" dirty="0">
                <a:solidFill>
                  <a:prstClr val="black"/>
                </a:solidFill>
                <a:latin typeface="Times New Roman" pitchFamily="18" charset="0"/>
                <a:cs typeface="Times New Roman" pitchFamily="18" charset="0"/>
              </a:rPr>
              <a:t>O</a:t>
            </a:r>
            <a:r>
              <a:rPr sz="2400" spc="-7" baseline="-20833" dirty="0">
                <a:solidFill>
                  <a:prstClr val="black"/>
                </a:solidFill>
                <a:latin typeface="Times New Roman" pitchFamily="18" charset="0"/>
                <a:cs typeface="Times New Roman" pitchFamily="18" charset="0"/>
              </a:rPr>
              <a:t>2</a:t>
            </a:r>
            <a:r>
              <a:rPr sz="2400" spc="150" baseline="-20833"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tensions</a:t>
            </a:r>
            <a:r>
              <a:rPr lang="en-GB" sz="2400" spc="-5" dirty="0" smtClean="0">
                <a:solidFill>
                  <a:prstClr val="black"/>
                </a:solidFill>
                <a:latin typeface="Times New Roman" pitchFamily="18" charset="0"/>
                <a:cs typeface="Times New Roman" pitchFamily="18" charset="0"/>
              </a:rPr>
              <a:t> also causes:</a:t>
            </a:r>
            <a:endParaRPr sz="2400" dirty="0">
              <a:solidFill>
                <a:prstClr val="black"/>
              </a:solidFill>
              <a:latin typeface="Times New Roman" pitchFamily="18" charset="0"/>
              <a:cs typeface="Times New Roman" pitchFamily="18" charset="0"/>
            </a:endParaRPr>
          </a:p>
          <a:p>
            <a:pPr marL="700405" indent="-342900">
              <a:spcBef>
                <a:spcPts val="300"/>
              </a:spcBef>
              <a:buClr>
                <a:srgbClr val="FFFF00"/>
              </a:buClr>
              <a:buSzPct val="85416"/>
              <a:buFont typeface="Wingdings" pitchFamily="2" charset="2"/>
              <a:buChar char="§"/>
              <a:tabLst>
                <a:tab pos="1044575" algn="l"/>
              </a:tabLst>
            </a:pPr>
            <a:r>
              <a:rPr sz="2400" spc="-15" dirty="0">
                <a:solidFill>
                  <a:prstClr val="black"/>
                </a:solidFill>
                <a:latin typeface="Times New Roman" pitchFamily="18" charset="0"/>
                <a:cs typeface="Times New Roman" pitchFamily="18" charset="0"/>
              </a:rPr>
              <a:t>reversal </a:t>
            </a:r>
            <a:r>
              <a:rPr sz="2400" dirty="0">
                <a:solidFill>
                  <a:prstClr val="black"/>
                </a:solidFill>
                <a:latin typeface="Times New Roman" pitchFamily="18" charset="0"/>
                <a:cs typeface="Times New Roman" pitchFamily="18" charset="0"/>
              </a:rPr>
              <a:t>of </a:t>
            </a:r>
            <a:r>
              <a:rPr sz="2400" spc="-15" dirty="0">
                <a:solidFill>
                  <a:prstClr val="black"/>
                </a:solidFill>
                <a:latin typeface="Times New Roman" pitchFamily="18" charset="0"/>
                <a:cs typeface="Times New Roman" pitchFamily="18" charset="0"/>
              </a:rPr>
              <a:t>hypoxia-induced </a:t>
            </a:r>
            <a:r>
              <a:rPr sz="2400" spc="-5" dirty="0">
                <a:solidFill>
                  <a:prstClr val="black"/>
                </a:solidFill>
                <a:latin typeface="Times New Roman" pitchFamily="18" charset="0"/>
                <a:cs typeface="Times New Roman" pitchFamily="18" charset="0"/>
              </a:rPr>
              <a:t>neutrophil</a:t>
            </a:r>
            <a:r>
              <a:rPr sz="2400" spc="-6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function,</a:t>
            </a:r>
          </a:p>
          <a:p>
            <a:pPr marL="700405" indent="-342900">
              <a:spcBef>
                <a:spcPts val="300"/>
              </a:spcBef>
              <a:buClr>
                <a:srgbClr val="FFFF00"/>
              </a:buClr>
              <a:buSzPct val="85416"/>
              <a:buFont typeface="Wingdings" pitchFamily="2" charset="2"/>
              <a:buChar char="§"/>
              <a:tabLst>
                <a:tab pos="1044575" algn="l"/>
              </a:tabLst>
            </a:pPr>
            <a:r>
              <a:rPr sz="2400" spc="-10" dirty="0">
                <a:solidFill>
                  <a:prstClr val="black"/>
                </a:solidFill>
                <a:latin typeface="Times New Roman" pitchFamily="18" charset="0"/>
                <a:cs typeface="Times New Roman" pitchFamily="18" charset="0"/>
              </a:rPr>
              <a:t>enhanced </a:t>
            </a:r>
            <a:r>
              <a:rPr sz="2400" spc="-15" dirty="0">
                <a:solidFill>
                  <a:prstClr val="black"/>
                </a:solidFill>
                <a:latin typeface="Times New Roman" pitchFamily="18" charset="0"/>
                <a:cs typeface="Times New Roman" pitchFamily="18" charset="0"/>
              </a:rPr>
              <a:t>macrophage </a:t>
            </a:r>
            <a:r>
              <a:rPr sz="2400" spc="-10" dirty="0">
                <a:solidFill>
                  <a:prstClr val="black"/>
                </a:solidFill>
                <a:latin typeface="Times New Roman" pitchFamily="18" charset="0"/>
                <a:cs typeface="Times New Roman" pitchFamily="18" charset="0"/>
              </a:rPr>
              <a:t>interleukin</a:t>
            </a:r>
            <a:r>
              <a:rPr sz="2400" spc="-7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(IL)-</a:t>
            </a:r>
            <a:r>
              <a:rPr sz="2400" spc="-5" dirty="0" smtClean="0">
                <a:solidFill>
                  <a:prstClr val="black"/>
                </a:solidFill>
                <a:latin typeface="Times New Roman" pitchFamily="18" charset="0"/>
                <a:cs typeface="Times New Roman" pitchFamily="18" charset="0"/>
              </a:rPr>
              <a:t>10</a:t>
            </a:r>
            <a:r>
              <a:rPr lang="en-GB" sz="2400" dirty="0" smtClean="0">
                <a:solidFill>
                  <a:prstClr val="black"/>
                </a:solidFill>
                <a:latin typeface="Times New Roman" pitchFamily="18" charset="0"/>
                <a:cs typeface="Times New Roman" pitchFamily="18" charset="0"/>
              </a:rPr>
              <a:t> </a:t>
            </a:r>
            <a:r>
              <a:rPr sz="2400" spc="-10" dirty="0" smtClean="0">
                <a:solidFill>
                  <a:prstClr val="black"/>
                </a:solidFill>
                <a:latin typeface="Times New Roman" pitchFamily="18" charset="0"/>
                <a:cs typeface="Times New Roman" pitchFamily="18" charset="0"/>
              </a:rPr>
              <a:t>expression</a:t>
            </a:r>
            <a:endParaRPr sz="2400" dirty="0">
              <a:solidFill>
                <a:prstClr val="black"/>
              </a:solidFill>
              <a:latin typeface="Times New Roman" pitchFamily="18" charset="0"/>
              <a:cs typeface="Times New Roman" pitchFamily="18" charset="0"/>
            </a:endParaRPr>
          </a:p>
          <a:p>
            <a:pPr marL="700405" indent="-342900">
              <a:spcBef>
                <a:spcPts val="300"/>
              </a:spcBef>
              <a:buClr>
                <a:srgbClr val="FFFF00"/>
              </a:buClr>
              <a:buSzPct val="85416"/>
              <a:buFont typeface="Wingdings" pitchFamily="2" charset="2"/>
              <a:buChar char="§"/>
              <a:tabLst>
                <a:tab pos="1044575" algn="l"/>
              </a:tabLst>
            </a:pPr>
            <a:r>
              <a:rPr sz="2400" spc="5" dirty="0">
                <a:solidFill>
                  <a:prstClr val="black"/>
                </a:solidFill>
                <a:latin typeface="Times New Roman" pitchFamily="18" charset="0"/>
                <a:cs typeface="Times New Roman" pitchFamily="18" charset="0"/>
              </a:rPr>
              <a:t>anti-inflammatory</a:t>
            </a:r>
            <a:r>
              <a:rPr sz="2400" spc="-150" dirty="0">
                <a:solidFill>
                  <a:prstClr val="black"/>
                </a:solidFill>
                <a:latin typeface="Times New Roman" pitchFamily="18" charset="0"/>
                <a:cs typeface="Times New Roman" pitchFamily="18" charset="0"/>
              </a:rPr>
              <a:t> </a:t>
            </a:r>
            <a:r>
              <a:rPr sz="2400" spc="-10" dirty="0">
                <a:solidFill>
                  <a:prstClr val="black"/>
                </a:solidFill>
                <a:latin typeface="Times New Roman" pitchFamily="18" charset="0"/>
                <a:cs typeface="Times New Roman" pitchFamily="18" charset="0"/>
              </a:rPr>
              <a:t>effects</a:t>
            </a:r>
            <a:r>
              <a:rPr sz="2400" spc="-10" dirty="0" smtClean="0">
                <a:solidFill>
                  <a:prstClr val="black"/>
                </a:solidFill>
                <a:latin typeface="Times New Roman" pitchFamily="18" charset="0"/>
                <a:cs typeface="Times New Roman" pitchFamily="18" charset="0"/>
              </a:rPr>
              <a:t>.</a:t>
            </a:r>
            <a:endParaRPr lang="en-GB" sz="2400" spc="-10" dirty="0" smtClean="0">
              <a:solidFill>
                <a:prstClr val="black"/>
              </a:solidFill>
              <a:latin typeface="Times New Roman" pitchFamily="18" charset="0"/>
              <a:cs typeface="Times New Roman" pitchFamily="18" charset="0"/>
            </a:endParaRPr>
          </a:p>
          <a:p>
            <a:pPr marL="1157605" lvl="1" indent="-342900">
              <a:spcBef>
                <a:spcPts val="300"/>
              </a:spcBef>
              <a:buClr>
                <a:srgbClr val="B37731"/>
              </a:buClr>
              <a:buSzPct val="85416"/>
              <a:buFont typeface="Wingdings" pitchFamily="2" charset="2"/>
              <a:buChar char="§"/>
              <a:tabLst>
                <a:tab pos="1044575" algn="l"/>
              </a:tabLst>
            </a:pPr>
            <a:endParaRPr sz="2400" dirty="0">
              <a:solidFill>
                <a:prstClr val="black"/>
              </a:solidFill>
              <a:latin typeface="Constantia"/>
              <a:cs typeface="Constantia"/>
            </a:endParaRPr>
          </a:p>
        </p:txBody>
      </p:sp>
      <p:sp>
        <p:nvSpPr>
          <p:cNvPr id="13" name="Rectangle 12"/>
          <p:cNvSpPr/>
          <p:nvPr/>
        </p:nvSpPr>
        <p:spPr>
          <a:xfrm>
            <a:off x="2336799" y="116632"/>
            <a:ext cx="4189224" cy="923330"/>
          </a:xfrm>
          <a:prstGeom prst="rect">
            <a:avLst/>
          </a:prstGeom>
          <a:noFill/>
        </p:spPr>
        <p:txBody>
          <a:bodyPr wrap="none" lIns="91440" tIns="45720" rIns="91440" bIns="45720">
            <a:spAutoFit/>
          </a:bodyPr>
          <a:lstStyle/>
          <a:p>
            <a:pPr algn="ctr"/>
            <a:r>
              <a:rPr lang="en-US" sz="5400" b="1" dirty="0" smtClean="0">
                <a:ln w="12700">
                  <a:solidFill>
                    <a:srgbClr val="FFFF00"/>
                  </a:solidFill>
                  <a:prstDash val="solid"/>
                </a:ln>
                <a:solidFill>
                  <a:srgbClr val="FFFF00"/>
                </a:solidFill>
              </a:rPr>
              <a:t>Gas</a:t>
            </a:r>
            <a:r>
              <a:rPr lang="en-US" sz="5400" b="1" dirty="0" smtClean="0">
                <a:ln w="12700">
                  <a:solidFill>
                    <a:srgbClr val="212745">
                      <a:satMod val="155000"/>
                    </a:srgbClr>
                  </a:solidFill>
                  <a:prstDash val="solid"/>
                </a:ln>
                <a:solidFill>
                  <a:srgbClr val="FFFF00"/>
                </a:solidFill>
                <a:effectLst>
                  <a:outerShdw blurRad="41275" dist="20320" dir="1800000" algn="tl" rotWithShape="0">
                    <a:srgbClr val="000000">
                      <a:alpha val="40000"/>
                    </a:srgbClr>
                  </a:outerShdw>
                </a:effectLst>
              </a:rPr>
              <a:t> </a:t>
            </a:r>
            <a:r>
              <a:rPr lang="en-US" sz="5400" b="1" dirty="0" smtClean="0">
                <a:ln w="12700">
                  <a:solidFill>
                    <a:srgbClr val="FFFF00"/>
                  </a:solidFill>
                  <a:prstDash val="solid"/>
                </a:ln>
                <a:solidFill>
                  <a:srgbClr val="FFFF00"/>
                </a:solidFill>
              </a:rPr>
              <a:t>Gangrene</a:t>
            </a:r>
            <a:endParaRPr lang="en-US" sz="5400" b="1" dirty="0">
              <a:ln w="12700">
                <a:solidFill>
                  <a:srgbClr val="FFFF00"/>
                </a:solidFill>
                <a:prstDash val="solid"/>
              </a:ln>
              <a:solidFill>
                <a:srgbClr val="FFFF00"/>
              </a:solidFill>
            </a:endParaRPr>
          </a:p>
        </p:txBody>
      </p:sp>
    </p:spTree>
    <p:extLst>
      <p:ext uri="{BB962C8B-B14F-4D97-AF65-F5344CB8AC3E}">
        <p14:creationId xmlns:p14="http://schemas.microsoft.com/office/powerpoint/2010/main" val="1943244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51520" y="2204864"/>
            <a:ext cx="8352928" cy="3906768"/>
          </a:xfrm>
        </p:spPr>
        <p:txBody>
          <a:bodyPr>
            <a:normAutofit/>
          </a:bodyPr>
          <a:lstStyle/>
          <a:p>
            <a:pPr marL="45720" indent="0" algn="just">
              <a:lnSpc>
                <a:spcPct val="115000"/>
              </a:lnSpc>
              <a:spcAft>
                <a:spcPts val="1000"/>
              </a:spcAft>
              <a:buNone/>
            </a:pPr>
            <a:r>
              <a:rPr lang="en-GB" sz="2400" dirty="0" smtClean="0">
                <a:latin typeface="Times New Roman" pitchFamily="18" charset="0"/>
                <a:ea typeface="Calibri"/>
                <a:cs typeface="Times New Roman" pitchFamily="18" charset="0"/>
              </a:rPr>
              <a:t>In </a:t>
            </a:r>
            <a:r>
              <a:rPr lang="en-GB" sz="2400" dirty="0">
                <a:latin typeface="Times New Roman" pitchFamily="18" charset="0"/>
                <a:ea typeface="Calibri"/>
                <a:cs typeface="Times New Roman" pitchFamily="18" charset="0"/>
              </a:rPr>
              <a:t>crush injuries and compartment syndrome, HBOT helps in one of the following 3 ways</a:t>
            </a:r>
            <a:r>
              <a:rPr lang="en-GB" sz="2400" dirty="0" smtClean="0">
                <a:latin typeface="Times New Roman" pitchFamily="18" charset="0"/>
                <a:ea typeface="Calibri"/>
                <a:cs typeface="Times New Roman" pitchFamily="18" charset="0"/>
              </a:rPr>
              <a:t>:</a:t>
            </a:r>
          </a:p>
          <a:p>
            <a:pPr marL="45720" indent="0" algn="just">
              <a:lnSpc>
                <a:spcPct val="115000"/>
              </a:lnSpc>
              <a:spcAft>
                <a:spcPts val="1000"/>
              </a:spcAft>
              <a:buNone/>
            </a:pPr>
            <a:r>
              <a:rPr lang="en-GB" sz="2400" dirty="0" smtClean="0">
                <a:latin typeface="Times New Roman" pitchFamily="18" charset="0"/>
                <a:ea typeface="Calibri"/>
                <a:cs typeface="Times New Roman" pitchFamily="18" charset="0"/>
              </a:rPr>
              <a:t>(1)Supplements </a:t>
            </a:r>
            <a:r>
              <a:rPr lang="en-GB" sz="2400" dirty="0">
                <a:latin typeface="Times New Roman" pitchFamily="18" charset="0"/>
                <a:ea typeface="Calibri"/>
                <a:cs typeface="Times New Roman" pitchFamily="18" charset="0"/>
              </a:rPr>
              <a:t>oxygen to poorly perfused areas in </a:t>
            </a:r>
            <a:r>
              <a:rPr lang="en-GB" sz="2400" dirty="0" smtClean="0">
                <a:latin typeface="Times New Roman" pitchFamily="18" charset="0"/>
                <a:ea typeface="Calibri"/>
                <a:cs typeface="Times New Roman" pitchFamily="18" charset="0"/>
              </a:rPr>
              <a:t>early post    </a:t>
            </a:r>
          </a:p>
          <a:p>
            <a:pPr marL="365760" lvl="1" indent="0" algn="just">
              <a:lnSpc>
                <a:spcPct val="115000"/>
              </a:lnSpc>
              <a:spcAft>
                <a:spcPts val="1000"/>
              </a:spcAft>
              <a:buNone/>
            </a:pPr>
            <a:r>
              <a:rPr lang="en-GB" sz="2400" dirty="0" smtClean="0">
                <a:latin typeface="Times New Roman" pitchFamily="18" charset="0"/>
                <a:ea typeface="Calibri"/>
                <a:cs typeface="Times New Roman" pitchFamily="18" charset="0"/>
              </a:rPr>
              <a:t>injury </a:t>
            </a:r>
            <a:r>
              <a:rPr lang="en-GB" sz="2400" dirty="0">
                <a:latin typeface="Times New Roman" pitchFamily="18" charset="0"/>
                <a:ea typeface="Calibri"/>
                <a:cs typeface="Times New Roman" pitchFamily="18" charset="0"/>
              </a:rPr>
              <a:t>period</a:t>
            </a:r>
          </a:p>
          <a:p>
            <a:pPr marL="45720" indent="0" algn="just">
              <a:lnSpc>
                <a:spcPct val="115000"/>
              </a:lnSpc>
              <a:spcAft>
                <a:spcPts val="1000"/>
              </a:spcAft>
              <a:buNone/>
            </a:pPr>
            <a:r>
              <a:rPr lang="en-GB" sz="2400" dirty="0" smtClean="0">
                <a:latin typeface="Times New Roman" pitchFamily="18" charset="0"/>
                <a:ea typeface="Calibri"/>
                <a:cs typeface="Times New Roman" pitchFamily="18" charset="0"/>
              </a:rPr>
              <a:t>(2)Reduces </a:t>
            </a:r>
            <a:r>
              <a:rPr lang="en-GB" sz="2400" dirty="0" err="1">
                <a:latin typeface="Times New Roman" pitchFamily="18" charset="0"/>
                <a:ea typeface="Calibri"/>
                <a:cs typeface="Times New Roman" pitchFamily="18" charset="0"/>
              </a:rPr>
              <a:t>edema</a:t>
            </a:r>
            <a:endParaRPr lang="en-GB" sz="2400" dirty="0">
              <a:latin typeface="Times New Roman" pitchFamily="18" charset="0"/>
              <a:ea typeface="Calibri"/>
              <a:cs typeface="Times New Roman" pitchFamily="18" charset="0"/>
            </a:endParaRPr>
          </a:p>
          <a:p>
            <a:pPr marL="45720" indent="0" algn="just">
              <a:lnSpc>
                <a:spcPct val="115000"/>
              </a:lnSpc>
              <a:spcAft>
                <a:spcPts val="1000"/>
              </a:spcAft>
              <a:buNone/>
            </a:pPr>
            <a:r>
              <a:rPr lang="en-GB" sz="2400" dirty="0">
                <a:latin typeface="Times New Roman" pitchFamily="18" charset="0"/>
                <a:ea typeface="Calibri"/>
                <a:cs typeface="Times New Roman" pitchFamily="18" charset="0"/>
              </a:rPr>
              <a:t>(</a:t>
            </a:r>
            <a:r>
              <a:rPr lang="en-GB" sz="2400" dirty="0" smtClean="0">
                <a:latin typeface="Times New Roman" pitchFamily="18" charset="0"/>
                <a:ea typeface="Calibri"/>
                <a:cs typeface="Times New Roman" pitchFamily="18" charset="0"/>
              </a:rPr>
              <a:t>3)Mitigates reperfusion </a:t>
            </a:r>
            <a:r>
              <a:rPr lang="en-GB" sz="2400" dirty="0">
                <a:latin typeface="Times New Roman" pitchFamily="18" charset="0"/>
                <a:ea typeface="Calibri"/>
                <a:cs typeface="Times New Roman" pitchFamily="18" charset="0"/>
              </a:rPr>
              <a:t>injury.</a:t>
            </a:r>
          </a:p>
          <a:p>
            <a:pPr marL="45720" indent="0" algn="just">
              <a:buNone/>
            </a:pPr>
            <a:endParaRPr lang="en-GB" dirty="0"/>
          </a:p>
        </p:txBody>
      </p:sp>
      <p:sp>
        <p:nvSpPr>
          <p:cNvPr id="5" name="Rectangle 4"/>
          <p:cNvSpPr/>
          <p:nvPr/>
        </p:nvSpPr>
        <p:spPr>
          <a:xfrm>
            <a:off x="323528" y="332656"/>
            <a:ext cx="8640960" cy="1446550"/>
          </a:xfrm>
          <a:prstGeom prst="rect">
            <a:avLst/>
          </a:prstGeom>
          <a:noFill/>
        </p:spPr>
        <p:txBody>
          <a:bodyPr wrap="square" lIns="91440" tIns="45720" rIns="91440" bIns="45720">
            <a:spAutoFit/>
          </a:bodyPr>
          <a:lstStyle/>
          <a:p>
            <a:pPr algn="ctr"/>
            <a:r>
              <a:rPr lang="en-US" sz="4400" b="1" dirty="0">
                <a:ln w="10541" cmpd="sng">
                  <a:solidFill>
                    <a:srgbClr val="FFFF00"/>
                  </a:solidFill>
                  <a:prstDash val="solid"/>
                </a:ln>
                <a:solidFill>
                  <a:srgbClr val="FFFF00"/>
                </a:solidFill>
                <a:latin typeface="Times New Roman" pitchFamily="18" charset="0"/>
                <a:cs typeface="Times New Roman" pitchFamily="18" charset="0"/>
              </a:rPr>
              <a:t>C</a:t>
            </a:r>
            <a:r>
              <a:rPr lang="en-US" sz="4400" b="1" cap="none" spc="0" dirty="0" smtClean="0">
                <a:ln w="10541" cmpd="sng">
                  <a:solidFill>
                    <a:srgbClr val="FFFF00"/>
                  </a:solidFill>
                  <a:prstDash val="solid"/>
                </a:ln>
                <a:solidFill>
                  <a:srgbClr val="FFFF00"/>
                </a:solidFill>
                <a:effectLst/>
                <a:latin typeface="Times New Roman" pitchFamily="18" charset="0"/>
                <a:cs typeface="Times New Roman" pitchFamily="18" charset="0"/>
              </a:rPr>
              <a:t>rush injuries and</a:t>
            </a:r>
          </a:p>
          <a:p>
            <a:pPr algn="ctr"/>
            <a:r>
              <a:rPr lang="en-US" sz="4400" b="1" cap="none" spc="0" dirty="0" smtClean="0">
                <a:ln w="10541" cmpd="sng">
                  <a:solidFill>
                    <a:srgbClr val="FFFF00"/>
                  </a:solidFill>
                  <a:prstDash val="solid"/>
                </a:ln>
                <a:solidFill>
                  <a:srgbClr val="FFFF00"/>
                </a:solidFill>
                <a:effectLst/>
                <a:latin typeface="Times New Roman" pitchFamily="18" charset="0"/>
                <a:cs typeface="Times New Roman" pitchFamily="18" charset="0"/>
              </a:rPr>
              <a:t> Compartment syndrome</a:t>
            </a:r>
            <a:endParaRPr lang="en-US" sz="4400" b="1" cap="none" spc="0" dirty="0">
              <a:ln w="10541" cmpd="sng">
                <a:solidFill>
                  <a:srgbClr val="FFFF00"/>
                </a:solidFill>
                <a:prstDash val="solid"/>
              </a:ln>
              <a:solidFill>
                <a:srgbClr val="FFFF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35626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260648"/>
            <a:ext cx="8713788" cy="677108"/>
          </a:xfrm>
        </p:spPr>
        <p:txBody>
          <a:bodyPr/>
          <a:lstStyle/>
          <a:p>
            <a:pPr marL="0" indent="0" algn="ctr">
              <a:buNone/>
            </a:pPr>
            <a:r>
              <a:rPr lang="en-GB" sz="4400" b="1" dirty="0" smtClean="0">
                <a:solidFill>
                  <a:srgbClr val="FFFF00"/>
                </a:solidFill>
                <a:effectLst/>
                <a:latin typeface="Times New Roman" pitchFamily="18" charset="0"/>
                <a:cs typeface="Times New Roman" pitchFamily="18" charset="0"/>
              </a:rPr>
              <a:t>Oxygen Flux and Requirements</a:t>
            </a:r>
            <a:endParaRPr lang="en-GB" sz="4400" b="1" dirty="0">
              <a:solidFill>
                <a:srgbClr val="FFFF00"/>
              </a:solidFill>
              <a:effectLst/>
              <a:latin typeface="Times New Roman" pitchFamily="18" charset="0"/>
              <a:cs typeface="Times New Roman" pitchFamily="18" charset="0"/>
            </a:endParaRPr>
          </a:p>
        </p:txBody>
      </p:sp>
      <p:sp>
        <p:nvSpPr>
          <p:cNvPr id="3" name="Content Placeholder 2"/>
          <p:cNvSpPr>
            <a:spLocks noGrp="1"/>
          </p:cNvSpPr>
          <p:nvPr>
            <p:ph sz="quarter" idx="4294967295"/>
          </p:nvPr>
        </p:nvSpPr>
        <p:spPr>
          <a:xfrm>
            <a:off x="827584" y="1628800"/>
            <a:ext cx="7416800" cy="4411662"/>
          </a:xfrm>
        </p:spPr>
        <p:txBody>
          <a:bodyPr>
            <a:normAutofit/>
          </a:bodyPr>
          <a:lstStyle/>
          <a:p>
            <a:pPr>
              <a:buFont typeface="Arial" pitchFamily="34" charset="0"/>
              <a:buChar char="•"/>
            </a:pPr>
            <a:r>
              <a:rPr lang="en-GB" sz="2400" dirty="0">
                <a:latin typeface="Times New Roman" pitchFamily="18" charset="0"/>
                <a:cs typeface="Times New Roman" pitchFamily="18" charset="0"/>
              </a:rPr>
              <a:t>The supply of oxygen is dependent upon </a:t>
            </a:r>
            <a:r>
              <a:rPr lang="en-GB" sz="2400" dirty="0" smtClean="0">
                <a:latin typeface="Times New Roman" pitchFamily="18" charset="0"/>
                <a:cs typeface="Times New Roman" pitchFamily="18" charset="0"/>
              </a:rPr>
              <a:t>the </a:t>
            </a:r>
            <a:r>
              <a:rPr lang="en-GB" sz="2400" dirty="0" err="1" smtClean="0">
                <a:latin typeface="Times New Roman" pitchFamily="18" charset="0"/>
                <a:cs typeface="Times New Roman" pitchFamily="18" charset="0"/>
              </a:rPr>
              <a:t>hemoglobin</a:t>
            </a:r>
            <a:r>
              <a:rPr lang="en-GB" sz="2400" dirty="0" smtClean="0">
                <a:latin typeface="Times New Roman" pitchFamily="18" charset="0"/>
                <a:cs typeface="Times New Roman" pitchFamily="18" charset="0"/>
              </a:rPr>
              <a:t> </a:t>
            </a:r>
            <a:r>
              <a:rPr lang="en-GB" sz="2400" dirty="0">
                <a:latin typeface="Times New Roman" pitchFamily="18" charset="0"/>
                <a:cs typeface="Times New Roman" pitchFamily="18" charset="0"/>
              </a:rPr>
              <a:t>(</a:t>
            </a:r>
            <a:r>
              <a:rPr lang="en-GB" sz="2400" dirty="0" err="1">
                <a:latin typeface="Times New Roman" pitchFamily="18" charset="0"/>
                <a:cs typeface="Times New Roman" pitchFamily="18" charset="0"/>
              </a:rPr>
              <a:t>Hb</a:t>
            </a:r>
            <a:r>
              <a:rPr lang="en-GB" sz="2400" dirty="0">
                <a:latin typeface="Times New Roman" pitchFamily="18" charset="0"/>
                <a:cs typeface="Times New Roman" pitchFamily="18" charset="0"/>
              </a:rPr>
              <a:t>), O2 saturation % (SaO2) </a:t>
            </a:r>
            <a:r>
              <a:rPr lang="en-GB" sz="2400" dirty="0" smtClean="0">
                <a:latin typeface="Times New Roman" pitchFamily="18" charset="0"/>
                <a:cs typeface="Times New Roman" pitchFamily="18" charset="0"/>
              </a:rPr>
              <a:t>and cardiac output </a:t>
            </a:r>
            <a:r>
              <a:rPr lang="en-GB" sz="2400" dirty="0">
                <a:latin typeface="Times New Roman" pitchFamily="18" charset="0"/>
                <a:cs typeface="Times New Roman" pitchFamily="18" charset="0"/>
              </a:rPr>
              <a:t>(</a:t>
            </a:r>
            <a:r>
              <a:rPr lang="en-GB" sz="2400" dirty="0" smtClean="0">
                <a:latin typeface="Times New Roman" pitchFamily="18" charset="0"/>
                <a:cs typeface="Times New Roman" pitchFamily="18" charset="0"/>
              </a:rPr>
              <a:t>Q in </a:t>
            </a:r>
            <a:r>
              <a:rPr lang="en-GB" sz="2400" dirty="0">
                <a:latin typeface="Times New Roman" pitchFamily="18" charset="0"/>
                <a:cs typeface="Times New Roman" pitchFamily="18" charset="0"/>
              </a:rPr>
              <a:t>mL/min).</a:t>
            </a:r>
            <a:endParaRPr lang="en-GB" sz="2400" dirty="0" smtClean="0">
              <a:latin typeface="Times New Roman" pitchFamily="18" charset="0"/>
              <a:cs typeface="Times New Roman" pitchFamily="18" charset="0"/>
            </a:endParaRPr>
          </a:p>
          <a:p>
            <a:pPr>
              <a:buFont typeface="Arial" pitchFamily="34" charset="0"/>
              <a:buChar char="•"/>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"Oxygen flux" denotes the total amount of oxygen  delivered to the body per minute and is given by the  equation</a:t>
            </a:r>
            <a:r>
              <a:rPr lang="en-GB" sz="2400" dirty="0" smtClean="0">
                <a:latin typeface="Times New Roman" pitchFamily="18" charset="0"/>
                <a:cs typeface="Times New Roman" pitchFamily="18" charset="0"/>
              </a:rPr>
              <a:t>:</a:t>
            </a:r>
          </a:p>
          <a:p>
            <a:pPr>
              <a:buFont typeface="Arial" pitchFamily="34" charset="0"/>
              <a:buChar char="•"/>
            </a:pPr>
            <a:endParaRPr lang="en-GB" sz="2400" dirty="0">
              <a:latin typeface="Times New Roman" pitchFamily="18" charset="0"/>
              <a:cs typeface="Times New Roman" pitchFamily="18" charset="0"/>
            </a:endParaRPr>
          </a:p>
          <a:p>
            <a:pPr>
              <a:buFont typeface="Arial" pitchFamily="34" charset="0"/>
              <a:buChar char="•"/>
            </a:pPr>
            <a:r>
              <a:rPr lang="en-GB" sz="2400" dirty="0">
                <a:latin typeface="Times New Roman" pitchFamily="18" charset="0"/>
                <a:cs typeface="Times New Roman" pitchFamily="18" charset="0"/>
              </a:rPr>
              <a:t>Oxygen flux = 1.34 x </a:t>
            </a:r>
            <a:r>
              <a:rPr lang="en-GB" sz="2400" dirty="0" err="1">
                <a:latin typeface="Times New Roman" pitchFamily="18" charset="0"/>
                <a:cs typeface="Times New Roman" pitchFamily="18" charset="0"/>
              </a:rPr>
              <a:t>Hb</a:t>
            </a:r>
            <a:r>
              <a:rPr lang="en-GB" sz="2400" dirty="0">
                <a:latin typeface="Times New Roman" pitchFamily="18" charset="0"/>
                <a:cs typeface="Times New Roman" pitchFamily="18" charset="0"/>
              </a:rPr>
              <a:t> in g/</a:t>
            </a:r>
            <a:r>
              <a:rPr lang="en-GB" sz="2400" dirty="0" err="1">
                <a:latin typeface="Times New Roman" pitchFamily="18" charset="0"/>
                <a:cs typeface="Times New Roman" pitchFamily="18" charset="0"/>
              </a:rPr>
              <a:t>dL</a:t>
            </a:r>
            <a:r>
              <a:rPr lang="en-GB" sz="2400" dirty="0">
                <a:latin typeface="Times New Roman" pitchFamily="18" charset="0"/>
                <a:cs typeface="Times New Roman" pitchFamily="18" charset="0"/>
              </a:rPr>
              <a:t> x (SaO2/100) x </a:t>
            </a:r>
            <a:r>
              <a:rPr lang="en-GB" sz="2400" dirty="0" smtClean="0">
                <a:latin typeface="Times New Roman" pitchFamily="18" charset="0"/>
                <a:cs typeface="Times New Roman" pitchFamily="18" charset="0"/>
              </a:rPr>
              <a:t>Q/100</a:t>
            </a:r>
            <a:endParaRPr lang="en-GB" sz="2400" dirty="0">
              <a:latin typeface="Times New Roman" pitchFamily="18" charset="0"/>
              <a:cs typeface="Times New Roman" pitchFamily="18" charset="0"/>
            </a:endParaRPr>
          </a:p>
          <a:p>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1037897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67033" y="1340768"/>
            <a:ext cx="8208009" cy="4233851"/>
          </a:xfrm>
          <a:prstGeom prst="rect">
            <a:avLst/>
          </a:prstGeom>
        </p:spPr>
        <p:txBody>
          <a:bodyPr vert="horz" wrap="square" lIns="0" tIns="12065" rIns="0" bIns="0" rtlCol="0">
            <a:spAutoFit/>
          </a:bodyPr>
          <a:lstStyle/>
          <a:p>
            <a:pPr marL="12700" marR="5080">
              <a:spcBef>
                <a:spcPts val="95"/>
              </a:spcBef>
              <a:buClr>
                <a:srgbClr val="FFFF00"/>
              </a:buClr>
              <a:buSzPct val="96428"/>
              <a:buFont typeface="Arial"/>
              <a:buChar char="•"/>
              <a:tabLst>
                <a:tab pos="137795" algn="l"/>
              </a:tabLst>
            </a:pPr>
            <a:r>
              <a:rPr lang="en-GB" sz="2400" spc="-5" dirty="0">
                <a:solidFill>
                  <a:prstClr val="black"/>
                </a:solidFill>
                <a:latin typeface="Times New Roman" pitchFamily="18" charset="0"/>
                <a:cs typeface="Times New Roman" pitchFamily="18" charset="0"/>
              </a:rPr>
              <a:t>Decompression sickness (caisson disease or “the bends”) is attributed to </a:t>
            </a:r>
            <a:r>
              <a:rPr lang="en-GB" sz="2400" spc="-5" dirty="0" smtClean="0">
                <a:solidFill>
                  <a:prstClr val="black"/>
                </a:solidFill>
                <a:latin typeface="Times New Roman" pitchFamily="18" charset="0"/>
                <a:cs typeface="Times New Roman" pitchFamily="18" charset="0"/>
              </a:rPr>
              <a:t>formation </a:t>
            </a:r>
            <a:r>
              <a:rPr lang="en-GB" sz="2400" spc="-5" dirty="0">
                <a:solidFill>
                  <a:prstClr val="black"/>
                </a:solidFill>
                <a:latin typeface="Times New Roman" pitchFamily="18" charset="0"/>
                <a:cs typeface="Times New Roman" pitchFamily="18" charset="0"/>
              </a:rPr>
              <a:t>of nitrogen bubbles in the body on rapid decompression</a:t>
            </a:r>
            <a:r>
              <a:rPr lang="en-GB" sz="2400" spc="-5" dirty="0" smtClean="0">
                <a:solidFill>
                  <a:prstClr val="black"/>
                </a:solidFill>
                <a:latin typeface="Times New Roman" pitchFamily="18" charset="0"/>
                <a:cs typeface="Times New Roman" pitchFamily="18" charset="0"/>
              </a:rPr>
              <a:t>.</a:t>
            </a:r>
          </a:p>
          <a:p>
            <a:pPr marL="12700" marR="5080">
              <a:spcBef>
                <a:spcPts val="95"/>
              </a:spcBef>
              <a:buClr>
                <a:srgbClr val="FFFF00"/>
              </a:buClr>
              <a:buSzPct val="96428"/>
              <a:buFont typeface="Arial"/>
              <a:buChar char="•"/>
              <a:tabLst>
                <a:tab pos="137795" algn="l"/>
              </a:tabLst>
            </a:pPr>
            <a:r>
              <a:rPr lang="en-GB" sz="2400" spc="-5" dirty="0" smtClean="0">
                <a:solidFill>
                  <a:prstClr val="black"/>
                </a:solidFill>
                <a:latin typeface="Times New Roman" pitchFamily="18" charset="0"/>
                <a:cs typeface="Times New Roman" pitchFamily="18" charset="0"/>
              </a:rPr>
              <a:t> </a:t>
            </a:r>
            <a:r>
              <a:rPr lang="en-GB" sz="2400" spc="-5" dirty="0">
                <a:solidFill>
                  <a:prstClr val="black"/>
                </a:solidFill>
                <a:latin typeface="Times New Roman" pitchFamily="18" charset="0"/>
                <a:cs typeface="Times New Roman" pitchFamily="18" charset="0"/>
              </a:rPr>
              <a:t>Occurs in divers, miners and </a:t>
            </a:r>
            <a:r>
              <a:rPr lang="en-GB" sz="2400" spc="-5" dirty="0" smtClean="0">
                <a:solidFill>
                  <a:prstClr val="black"/>
                </a:solidFill>
                <a:latin typeface="Times New Roman" pitchFamily="18" charset="0"/>
                <a:cs typeface="Times New Roman" pitchFamily="18" charset="0"/>
              </a:rPr>
              <a:t>astronauts</a:t>
            </a:r>
            <a:endParaRPr lang="en-GB" sz="2400" spc="-5" dirty="0">
              <a:solidFill>
                <a:prstClr val="black"/>
              </a:solidFill>
              <a:latin typeface="Times New Roman" pitchFamily="18" charset="0"/>
              <a:cs typeface="Times New Roman" pitchFamily="18" charset="0"/>
            </a:endParaRPr>
          </a:p>
          <a:p>
            <a:pPr marL="12700" marR="5080">
              <a:spcBef>
                <a:spcPts val="95"/>
              </a:spcBef>
              <a:buClr>
                <a:srgbClr val="FFFF00"/>
              </a:buClr>
              <a:buSzPct val="96428"/>
              <a:buFont typeface="Arial"/>
              <a:buChar char="•"/>
              <a:tabLst>
                <a:tab pos="137795" algn="l"/>
              </a:tabLst>
            </a:pPr>
            <a:r>
              <a:rPr sz="2400" spc="-5" dirty="0" smtClean="0">
                <a:solidFill>
                  <a:prstClr val="black"/>
                </a:solidFill>
                <a:latin typeface="Times New Roman" pitchFamily="18" charset="0"/>
                <a:cs typeface="Times New Roman" pitchFamily="18" charset="0"/>
              </a:rPr>
              <a:t>Gas </a:t>
            </a:r>
            <a:r>
              <a:rPr sz="2400" spc="-5" dirty="0">
                <a:solidFill>
                  <a:prstClr val="black"/>
                </a:solidFill>
                <a:latin typeface="Times New Roman" pitchFamily="18" charset="0"/>
                <a:cs typeface="Times New Roman" pitchFamily="18" charset="0"/>
              </a:rPr>
              <a:t>bubbles </a:t>
            </a:r>
            <a:r>
              <a:rPr sz="2400" spc="-10" dirty="0" smtClean="0">
                <a:solidFill>
                  <a:prstClr val="black"/>
                </a:solidFill>
                <a:latin typeface="Times New Roman" pitchFamily="18" charset="0"/>
                <a:cs typeface="Times New Roman" pitchFamily="18" charset="0"/>
              </a:rPr>
              <a:t>form</a:t>
            </a:r>
            <a:r>
              <a:rPr lang="en-GB" sz="2400" spc="-10" dirty="0" err="1" smtClean="0">
                <a:solidFill>
                  <a:prstClr val="black"/>
                </a:solidFill>
                <a:latin typeface="Times New Roman" pitchFamily="18" charset="0"/>
                <a:cs typeface="Times New Roman" pitchFamily="18" charset="0"/>
              </a:rPr>
              <a:t>ed</a:t>
            </a:r>
            <a:r>
              <a:rPr lang="en-GB" sz="2400" spc="-10" dirty="0" smtClean="0">
                <a:solidFill>
                  <a:prstClr val="black"/>
                </a:solidFill>
                <a:latin typeface="Times New Roman" pitchFamily="18" charset="0"/>
                <a:cs typeface="Times New Roman" pitchFamily="18" charset="0"/>
              </a:rPr>
              <a:t>, </a:t>
            </a:r>
            <a:r>
              <a:rPr lang="en-GB" sz="2400" spc="-10" dirty="0">
                <a:solidFill>
                  <a:prstClr val="black"/>
                </a:solidFill>
                <a:latin typeface="Times New Roman" pitchFamily="18" charset="0"/>
                <a:cs typeface="Times New Roman" pitchFamily="18" charset="0"/>
              </a:rPr>
              <a:t>b</a:t>
            </a:r>
            <a:r>
              <a:rPr sz="2400" spc="-10" dirty="0" smtClean="0">
                <a:solidFill>
                  <a:prstClr val="black"/>
                </a:solidFill>
                <a:latin typeface="Times New Roman" pitchFamily="18" charset="0"/>
                <a:cs typeface="Times New Roman" pitchFamily="18" charset="0"/>
              </a:rPr>
              <a:t>lock</a:t>
            </a:r>
            <a:r>
              <a:rPr lang="en-GB" sz="2400" spc="-10" dirty="0" smtClean="0">
                <a:solidFill>
                  <a:prstClr val="black"/>
                </a:solidFill>
                <a:latin typeface="Times New Roman" pitchFamily="18" charset="0"/>
                <a:cs typeface="Times New Roman" pitchFamily="18" charset="0"/>
              </a:rPr>
              <a:t> the</a:t>
            </a:r>
            <a:r>
              <a:rPr sz="2400" spc="-10" dirty="0" smtClean="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lymphatics, </a:t>
            </a:r>
            <a:r>
              <a:rPr sz="2400" spc="-10" dirty="0">
                <a:solidFill>
                  <a:prstClr val="black"/>
                </a:solidFill>
                <a:latin typeface="Times New Roman" pitchFamily="18" charset="0"/>
                <a:cs typeface="Times New Roman" pitchFamily="18" charset="0"/>
              </a:rPr>
              <a:t>veins and</a:t>
            </a:r>
            <a:r>
              <a:rPr sz="2400" spc="35" dirty="0">
                <a:solidFill>
                  <a:prstClr val="black"/>
                </a:solidFill>
                <a:latin typeface="Times New Roman" pitchFamily="18" charset="0"/>
                <a:cs typeface="Times New Roman" pitchFamily="18" charset="0"/>
              </a:rPr>
              <a:t> </a:t>
            </a:r>
            <a:r>
              <a:rPr sz="2400" dirty="0">
                <a:solidFill>
                  <a:prstClr val="black"/>
                </a:solidFill>
                <a:latin typeface="Times New Roman" pitchFamily="18" charset="0"/>
                <a:cs typeface="Times New Roman" pitchFamily="18" charset="0"/>
              </a:rPr>
              <a:t>arteries</a:t>
            </a:r>
          </a:p>
          <a:p>
            <a:pPr marL="137160" indent="-125095">
              <a:spcBef>
                <a:spcPts val="1680"/>
              </a:spcBef>
              <a:buClr>
                <a:srgbClr val="FFFF00"/>
              </a:buClr>
              <a:buSzPct val="96428"/>
              <a:buFont typeface="Arial"/>
              <a:buChar char="•"/>
              <a:tabLst>
                <a:tab pos="137795" algn="l"/>
              </a:tabLst>
            </a:pPr>
            <a:r>
              <a:rPr sz="2400" spc="-10" dirty="0">
                <a:solidFill>
                  <a:prstClr val="black"/>
                </a:solidFill>
                <a:latin typeface="Times New Roman" pitchFamily="18" charset="0"/>
                <a:cs typeface="Times New Roman" pitchFamily="18" charset="0"/>
              </a:rPr>
              <a:t>Treatment </a:t>
            </a:r>
            <a:r>
              <a:rPr sz="2400" spc="-5" dirty="0">
                <a:solidFill>
                  <a:prstClr val="black"/>
                </a:solidFill>
                <a:latin typeface="Times New Roman" pitchFamily="18" charset="0"/>
                <a:cs typeface="Times New Roman" pitchFamily="18" charset="0"/>
              </a:rPr>
              <a:t>of choice is</a:t>
            </a:r>
            <a:r>
              <a:rPr sz="2400" spc="25" dirty="0">
                <a:solidFill>
                  <a:prstClr val="black"/>
                </a:solidFill>
                <a:latin typeface="Times New Roman" pitchFamily="18" charset="0"/>
                <a:cs typeface="Times New Roman" pitchFamily="18" charset="0"/>
              </a:rPr>
              <a:t> </a:t>
            </a:r>
            <a:r>
              <a:rPr sz="2400" spc="-15" dirty="0">
                <a:solidFill>
                  <a:prstClr val="black"/>
                </a:solidFill>
                <a:latin typeface="Times New Roman" pitchFamily="18" charset="0"/>
                <a:cs typeface="Times New Roman" pitchFamily="18" charset="0"/>
              </a:rPr>
              <a:t>HBO</a:t>
            </a:r>
            <a:endParaRPr sz="2400" dirty="0">
              <a:solidFill>
                <a:prstClr val="black"/>
              </a:solidFill>
              <a:latin typeface="Times New Roman" pitchFamily="18" charset="0"/>
              <a:cs typeface="Times New Roman" pitchFamily="18" charset="0"/>
            </a:endParaRPr>
          </a:p>
          <a:p>
            <a:pPr marL="196850" indent="-184785">
              <a:spcBef>
                <a:spcPts val="1685"/>
              </a:spcBef>
              <a:buClr>
                <a:srgbClr val="FFFF00"/>
              </a:buClr>
              <a:buSzPct val="96428"/>
              <a:buFont typeface="Arial"/>
              <a:buChar char="•"/>
              <a:tabLst>
                <a:tab pos="197485" algn="l"/>
              </a:tabLst>
            </a:pPr>
            <a:r>
              <a:rPr sz="2400" spc="-10" dirty="0" smtClean="0">
                <a:solidFill>
                  <a:prstClr val="black"/>
                </a:solidFill>
                <a:latin typeface="Times New Roman" pitchFamily="18" charset="0"/>
                <a:cs typeface="Times New Roman" pitchFamily="18" charset="0"/>
              </a:rPr>
              <a:t>HBOT</a:t>
            </a:r>
            <a:r>
              <a:rPr lang="en-GB" sz="2400" spc="-10" dirty="0" smtClean="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a:p>
            <a:pPr marL="654050" lvl="1" indent="-184785">
              <a:spcBef>
                <a:spcPts val="1680"/>
              </a:spcBef>
              <a:buClr>
                <a:srgbClr val="FFFF00"/>
              </a:buClr>
              <a:buFont typeface="Arial"/>
              <a:buChar char="•"/>
              <a:tabLst>
                <a:tab pos="654685" algn="l"/>
              </a:tabLst>
            </a:pPr>
            <a:r>
              <a:rPr sz="2400" spc="-10" dirty="0">
                <a:solidFill>
                  <a:prstClr val="black"/>
                </a:solidFill>
                <a:latin typeface="Times New Roman" pitchFamily="18" charset="0"/>
                <a:cs typeface="Times New Roman" pitchFamily="18" charset="0"/>
              </a:rPr>
              <a:t>Reduces </a:t>
            </a:r>
            <a:r>
              <a:rPr sz="2400" spc="-5" dirty="0">
                <a:solidFill>
                  <a:prstClr val="black"/>
                </a:solidFill>
                <a:latin typeface="Times New Roman" pitchFamily="18" charset="0"/>
                <a:cs typeface="Times New Roman" pitchFamily="18" charset="0"/>
              </a:rPr>
              <a:t>bubble</a:t>
            </a:r>
            <a:r>
              <a:rPr sz="2400" spc="2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size</a:t>
            </a:r>
            <a:endParaRPr sz="2400" dirty="0">
              <a:solidFill>
                <a:prstClr val="black"/>
              </a:solidFill>
              <a:latin typeface="Times New Roman" pitchFamily="18" charset="0"/>
              <a:cs typeface="Times New Roman" pitchFamily="18" charset="0"/>
            </a:endParaRPr>
          </a:p>
          <a:p>
            <a:pPr marL="654050" lvl="1" indent="-184785">
              <a:spcBef>
                <a:spcPts val="1680"/>
              </a:spcBef>
              <a:buClr>
                <a:srgbClr val="FFFF00"/>
              </a:buClr>
              <a:buFont typeface="Arial"/>
              <a:buChar char="•"/>
              <a:tabLst>
                <a:tab pos="654685" algn="l"/>
              </a:tabLst>
            </a:pPr>
            <a:r>
              <a:rPr sz="2400" spc="-10" dirty="0">
                <a:solidFill>
                  <a:prstClr val="black"/>
                </a:solidFill>
                <a:latin typeface="Times New Roman" pitchFamily="18" charset="0"/>
                <a:cs typeface="Times New Roman" pitchFamily="18" charset="0"/>
              </a:rPr>
              <a:t>Corrects</a:t>
            </a:r>
            <a:r>
              <a:rPr sz="2400" spc="-5" dirty="0">
                <a:solidFill>
                  <a:prstClr val="black"/>
                </a:solidFill>
                <a:latin typeface="Times New Roman" pitchFamily="18" charset="0"/>
                <a:cs typeface="Times New Roman" pitchFamily="18" charset="0"/>
              </a:rPr>
              <a:t> hypoxia</a:t>
            </a:r>
            <a:endParaRPr sz="2400" dirty="0">
              <a:solidFill>
                <a:prstClr val="black"/>
              </a:solidFill>
              <a:latin typeface="Times New Roman" pitchFamily="18" charset="0"/>
              <a:cs typeface="Times New Roman" pitchFamily="18" charset="0"/>
            </a:endParaRPr>
          </a:p>
        </p:txBody>
      </p:sp>
      <p:sp>
        <p:nvSpPr>
          <p:cNvPr id="6" name="object 6"/>
          <p:cNvSpPr/>
          <p:nvPr/>
        </p:nvSpPr>
        <p:spPr>
          <a:xfrm>
            <a:off x="4958290" y="3621851"/>
            <a:ext cx="3384376" cy="285293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Text Placeholder 3"/>
          <p:cNvSpPr>
            <a:spLocks noGrp="1"/>
          </p:cNvSpPr>
          <p:nvPr>
            <p:ph type="body" idx="1"/>
          </p:nvPr>
        </p:nvSpPr>
        <p:spPr>
          <a:xfrm>
            <a:off x="372231" y="260648"/>
            <a:ext cx="8376233" cy="677108"/>
          </a:xfrm>
        </p:spPr>
        <p:txBody>
          <a:bodyPr/>
          <a:lstStyle/>
          <a:p>
            <a:pPr algn="ctr"/>
            <a:r>
              <a:rPr lang="en-GB" sz="4400" b="1" dirty="0" smtClean="0">
                <a:solidFill>
                  <a:srgbClr val="FFFF00"/>
                </a:solidFill>
                <a:latin typeface="Times New Roman" pitchFamily="18" charset="0"/>
                <a:cs typeface="Times New Roman" pitchFamily="18" charset="0"/>
              </a:rPr>
              <a:t>Decompression Sickness</a:t>
            </a:r>
            <a:endParaRPr lang="en-GB" sz="44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2608569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a:xfrm>
            <a:off x="323528" y="1484784"/>
            <a:ext cx="8064896" cy="4824536"/>
          </a:xfrm>
        </p:spPr>
        <p:txBody>
          <a:bodyPr>
            <a:noAutofit/>
          </a:bodyPr>
          <a:lstStyle/>
          <a:p>
            <a:pPr>
              <a:lnSpc>
                <a:spcPct val="115000"/>
              </a:lnSpc>
              <a:spcAft>
                <a:spcPts val="1000"/>
              </a:spcAft>
              <a:buFont typeface="Arial" pitchFamily="34" charset="0"/>
              <a:buChar char="•"/>
            </a:pPr>
            <a:r>
              <a:rPr lang="en-GB" sz="2400" dirty="0" smtClean="0">
                <a:latin typeface="Times New Roman" pitchFamily="18" charset="0"/>
                <a:ea typeface="Calibri"/>
                <a:cs typeface="Times New Roman" pitchFamily="18" charset="0"/>
              </a:rPr>
              <a:t>According to </a:t>
            </a:r>
            <a:r>
              <a:rPr lang="en-GB" sz="2400" dirty="0">
                <a:latin typeface="Times New Roman" pitchFamily="18" charset="0"/>
                <a:ea typeface="Calibri"/>
                <a:cs typeface="Times New Roman" pitchFamily="18" charset="0"/>
              </a:rPr>
              <a:t>Wound Healing Society clinical practice guidelines for arterial insufficiency </a:t>
            </a:r>
            <a:r>
              <a:rPr lang="en-GB" sz="2400" dirty="0" smtClean="0">
                <a:latin typeface="Times New Roman" pitchFamily="18" charset="0"/>
                <a:ea typeface="Calibri"/>
                <a:cs typeface="Times New Roman" pitchFamily="18" charset="0"/>
              </a:rPr>
              <a:t>ulcer(2006) selection </a:t>
            </a:r>
            <a:r>
              <a:rPr lang="en-GB" sz="2400" dirty="0">
                <a:latin typeface="Times New Roman" pitchFamily="18" charset="0"/>
                <a:ea typeface="Calibri"/>
                <a:cs typeface="Times New Roman" pitchFamily="18" charset="0"/>
              </a:rPr>
              <a:t>criteria include ulcers that are hypoxic (because of ischemia) and whose hypoxia is reversible by hyperbaric oxygenation. </a:t>
            </a:r>
            <a:endParaRPr lang="en-GB" sz="2400" dirty="0" smtClean="0">
              <a:latin typeface="Times New Roman" pitchFamily="18" charset="0"/>
              <a:ea typeface="Calibri"/>
              <a:cs typeface="Times New Roman" pitchFamily="18" charset="0"/>
            </a:endParaRPr>
          </a:p>
          <a:p>
            <a:pPr>
              <a:lnSpc>
                <a:spcPct val="115000"/>
              </a:lnSpc>
              <a:spcAft>
                <a:spcPts val="1000"/>
              </a:spcAft>
              <a:buFont typeface="Arial" pitchFamily="34" charset="0"/>
              <a:buChar char="•"/>
            </a:pPr>
            <a:endParaRPr lang="en-GB" sz="2400" dirty="0" smtClean="0">
              <a:latin typeface="Times New Roman" pitchFamily="18" charset="0"/>
              <a:ea typeface="Calibri"/>
              <a:cs typeface="Times New Roman" pitchFamily="18" charset="0"/>
            </a:endParaRPr>
          </a:p>
          <a:p>
            <a:pPr>
              <a:lnSpc>
                <a:spcPct val="115000"/>
              </a:lnSpc>
              <a:spcAft>
                <a:spcPts val="1000"/>
              </a:spcAft>
              <a:buFont typeface="Arial" pitchFamily="34" charset="0"/>
              <a:buChar char="•"/>
            </a:pPr>
            <a:r>
              <a:rPr lang="en-GB" sz="2400" dirty="0">
                <a:latin typeface="Times New Roman" pitchFamily="18" charset="0"/>
                <a:ea typeface="Calibri"/>
                <a:cs typeface="Times New Roman" pitchFamily="18" charset="0"/>
              </a:rPr>
              <a:t>Guideline  </a:t>
            </a:r>
            <a:r>
              <a:rPr lang="en-GB" sz="2400" dirty="0" err="1">
                <a:latin typeface="Times New Roman" pitchFamily="18" charset="0"/>
                <a:ea typeface="Calibri"/>
                <a:cs typeface="Times New Roman" pitchFamily="18" charset="0"/>
              </a:rPr>
              <a:t>states</a:t>
            </a:r>
            <a:r>
              <a:rPr lang="en-GB" sz="2400" dirty="0" err="1" smtClean="0">
                <a:latin typeface="Times New Roman" pitchFamily="18" charset="0"/>
                <a:ea typeface="Calibri"/>
                <a:cs typeface="Times New Roman" pitchFamily="18" charset="0"/>
              </a:rPr>
              <a:t>:“</a:t>
            </a:r>
            <a:r>
              <a:rPr lang="en-GB" sz="2400" dirty="0" err="1">
                <a:latin typeface="Times New Roman" pitchFamily="18" charset="0"/>
                <a:ea typeface="Calibri"/>
                <a:cs typeface="Times New Roman" pitchFamily="18" charset="0"/>
              </a:rPr>
              <a:t>In</a:t>
            </a:r>
            <a:r>
              <a:rPr lang="en-GB" sz="2400" dirty="0">
                <a:latin typeface="Times New Roman" pitchFamily="18" charset="0"/>
                <a:ea typeface="Calibri"/>
                <a:cs typeface="Times New Roman" pitchFamily="18" charset="0"/>
              </a:rPr>
              <a:t> patients with non-</a:t>
            </a:r>
            <a:r>
              <a:rPr lang="en-GB" sz="2400" dirty="0" err="1">
                <a:latin typeface="Times New Roman" pitchFamily="18" charset="0"/>
                <a:ea typeface="Calibri"/>
                <a:cs typeface="Times New Roman" pitchFamily="18" charset="0"/>
              </a:rPr>
              <a:t>reconstructable</a:t>
            </a:r>
            <a:r>
              <a:rPr lang="en-GB" sz="2400" dirty="0">
                <a:latin typeface="Times New Roman" pitchFamily="18" charset="0"/>
                <a:ea typeface="Calibri"/>
                <a:cs typeface="Times New Roman" pitchFamily="18" charset="0"/>
              </a:rPr>
              <a:t> anatomy or whose ulcer is not healing despite revascularization, HBOT should be considered as adjuvant therapy.” </a:t>
            </a:r>
            <a:endParaRPr lang="en-GB" sz="2400" dirty="0" smtClean="0">
              <a:latin typeface="Times New Roman" pitchFamily="18" charset="0"/>
              <a:ea typeface="Calibri"/>
              <a:cs typeface="Times New Roman" pitchFamily="18" charset="0"/>
            </a:endParaRPr>
          </a:p>
          <a:p>
            <a:pPr marL="45720" indent="0">
              <a:lnSpc>
                <a:spcPct val="115000"/>
              </a:lnSpc>
              <a:spcAft>
                <a:spcPts val="1000"/>
              </a:spcAft>
              <a:buNone/>
            </a:pPr>
            <a:r>
              <a:rPr lang="en-GB" sz="2400" dirty="0" smtClean="0">
                <a:latin typeface="Times New Roman" pitchFamily="18" charset="0"/>
                <a:ea typeface="Calibri"/>
                <a:cs typeface="Times New Roman" pitchFamily="18" charset="0"/>
              </a:rPr>
              <a:t> </a:t>
            </a:r>
            <a:endParaRPr lang="en-GB" sz="2400" dirty="0">
              <a:latin typeface="Times New Roman" pitchFamily="18" charset="0"/>
              <a:cs typeface="Times New Roman" pitchFamily="18" charset="0"/>
            </a:endParaRPr>
          </a:p>
        </p:txBody>
      </p:sp>
      <p:sp>
        <p:nvSpPr>
          <p:cNvPr id="7" name="Rectangle 6"/>
          <p:cNvSpPr/>
          <p:nvPr/>
        </p:nvSpPr>
        <p:spPr>
          <a:xfrm>
            <a:off x="179512" y="199859"/>
            <a:ext cx="8712968" cy="769441"/>
          </a:xfrm>
          <a:prstGeom prst="rect">
            <a:avLst/>
          </a:prstGeom>
          <a:noFill/>
        </p:spPr>
        <p:txBody>
          <a:bodyPr wrap="square" lIns="91440" tIns="45720" rIns="91440" bIns="45720">
            <a:spAutoFit/>
          </a:bodyPr>
          <a:lstStyle/>
          <a:p>
            <a:pPr algn="ctr"/>
            <a:r>
              <a:rPr lang="en-GB" sz="4400" b="1" cap="none" spc="0" dirty="0" smtClean="0">
                <a:ln w="10541" cmpd="sng">
                  <a:solidFill>
                    <a:srgbClr val="FFFF00"/>
                  </a:solidFill>
                  <a:prstDash val="solid"/>
                </a:ln>
                <a:solidFill>
                  <a:srgbClr val="FFFF00"/>
                </a:solidFill>
                <a:effectLst/>
                <a:latin typeface="Times New Roman" pitchFamily="18" charset="0"/>
                <a:ea typeface="Calibri"/>
                <a:cs typeface="Times New Roman" pitchFamily="18" charset="0"/>
              </a:rPr>
              <a:t>Arterial insufficiency ulcer</a:t>
            </a:r>
            <a:endParaRPr lang="en-GB" sz="4400" b="1" cap="none" spc="0" dirty="0">
              <a:ln w="10541" cmpd="sng">
                <a:solidFill>
                  <a:srgbClr val="FFFF00"/>
                </a:solidFill>
                <a:prstDash val="solid"/>
              </a:ln>
              <a:solidFill>
                <a:srgbClr val="FFFF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666879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74891" y="1556792"/>
            <a:ext cx="8305800" cy="35052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754973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35940" y="1554226"/>
            <a:ext cx="8032750" cy="2598788"/>
          </a:xfrm>
          <a:prstGeom prst="rect">
            <a:avLst/>
          </a:prstGeom>
        </p:spPr>
        <p:txBody>
          <a:bodyPr vert="horz" wrap="square" lIns="0" tIns="13335" rIns="0" bIns="0" rtlCol="0">
            <a:spAutoFit/>
          </a:bodyPr>
          <a:lstStyle/>
          <a:p>
            <a:pPr marL="286385" marR="178435" indent="-274320" algn="just">
              <a:spcBef>
                <a:spcPts val="105"/>
              </a:spcBef>
              <a:buClr>
                <a:srgbClr val="F3A346"/>
              </a:buClr>
              <a:buSzPct val="84615"/>
              <a:buFont typeface="Wingdings 2"/>
              <a:buChar char=""/>
              <a:tabLst>
                <a:tab pos="287020" algn="l"/>
              </a:tabLst>
            </a:pPr>
            <a:r>
              <a:rPr sz="2400" spc="-5" dirty="0">
                <a:solidFill>
                  <a:prstClr val="black"/>
                </a:solidFill>
                <a:latin typeface="Times New Roman" pitchFamily="18" charset="0"/>
                <a:cs typeface="Times New Roman" pitchFamily="18" charset="0"/>
              </a:rPr>
              <a:t>Intermittent </a:t>
            </a:r>
            <a:r>
              <a:rPr sz="2400" dirty="0">
                <a:solidFill>
                  <a:prstClr val="black"/>
                </a:solidFill>
                <a:latin typeface="Times New Roman" pitchFamily="18" charset="0"/>
                <a:cs typeface="Times New Roman" pitchFamily="18" charset="0"/>
              </a:rPr>
              <a:t>hyperbaric therapy </a:t>
            </a:r>
            <a:r>
              <a:rPr sz="2400" spc="-5" dirty="0">
                <a:solidFill>
                  <a:prstClr val="black"/>
                </a:solidFill>
                <a:latin typeface="Times New Roman" pitchFamily="18" charset="0"/>
                <a:cs typeface="Times New Roman" pitchFamily="18" charset="0"/>
              </a:rPr>
              <a:t>exposures </a:t>
            </a:r>
            <a:r>
              <a:rPr sz="2400" dirty="0">
                <a:solidFill>
                  <a:prstClr val="black"/>
                </a:solidFill>
                <a:latin typeface="Times New Roman" pitchFamily="18" charset="0"/>
                <a:cs typeface="Times New Roman" pitchFamily="18" charset="0"/>
              </a:rPr>
              <a:t>have been  </a:t>
            </a:r>
            <a:r>
              <a:rPr sz="2400" spc="-5" dirty="0">
                <a:solidFill>
                  <a:prstClr val="black"/>
                </a:solidFill>
                <a:latin typeface="Times New Roman" pitchFamily="18" charset="0"/>
                <a:cs typeface="Times New Roman" pitchFamily="18" charset="0"/>
              </a:rPr>
              <a:t>used </a:t>
            </a:r>
            <a:r>
              <a:rPr sz="2400" dirty="0">
                <a:solidFill>
                  <a:prstClr val="black"/>
                </a:solidFill>
                <a:latin typeface="Times New Roman" pitchFamily="18" charset="0"/>
                <a:cs typeface="Times New Roman" pitchFamily="18" charset="0"/>
              </a:rPr>
              <a:t>to </a:t>
            </a:r>
            <a:r>
              <a:rPr sz="2400" spc="-5" dirty="0">
                <a:solidFill>
                  <a:prstClr val="black"/>
                </a:solidFill>
                <a:latin typeface="Times New Roman" pitchFamily="18" charset="0"/>
                <a:cs typeface="Times New Roman" pitchFamily="18" charset="0"/>
              </a:rPr>
              <a:t>relieve </a:t>
            </a:r>
            <a:r>
              <a:rPr sz="2400" spc="5" dirty="0">
                <a:solidFill>
                  <a:prstClr val="black"/>
                </a:solidFill>
                <a:latin typeface="Times New Roman" pitchFamily="18" charset="0"/>
                <a:cs typeface="Times New Roman" pitchFamily="18" charset="0"/>
              </a:rPr>
              <a:t>temporary </a:t>
            </a:r>
            <a:r>
              <a:rPr sz="2400" spc="-5" dirty="0">
                <a:solidFill>
                  <a:prstClr val="black"/>
                </a:solidFill>
                <a:latin typeface="Times New Roman" pitchFamily="18" charset="0"/>
                <a:cs typeface="Times New Roman" pitchFamily="18" charset="0"/>
              </a:rPr>
              <a:t>physiologic </a:t>
            </a:r>
            <a:r>
              <a:rPr sz="2400" dirty="0">
                <a:solidFill>
                  <a:prstClr val="black"/>
                </a:solidFill>
                <a:latin typeface="Times New Roman" pitchFamily="18" charset="0"/>
                <a:cs typeface="Times New Roman" pitchFamily="18" charset="0"/>
              </a:rPr>
              <a:t>stress from</a:t>
            </a:r>
            <a:r>
              <a:rPr sz="2400" spc="-155"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acute  anemia</a:t>
            </a:r>
            <a:endParaRPr sz="2400" dirty="0">
              <a:solidFill>
                <a:prstClr val="black"/>
              </a:solidFill>
              <a:latin typeface="Times New Roman" pitchFamily="18" charset="0"/>
              <a:cs typeface="Times New Roman" pitchFamily="18" charset="0"/>
            </a:endParaRPr>
          </a:p>
          <a:p>
            <a:pPr algn="just">
              <a:spcBef>
                <a:spcPts val="5"/>
              </a:spcBef>
              <a:buClr>
                <a:srgbClr val="F3A346"/>
              </a:buClr>
              <a:buFont typeface="Wingdings 2"/>
              <a:buChar char=""/>
            </a:pPr>
            <a:endParaRPr sz="2400" dirty="0">
              <a:solidFill>
                <a:prstClr val="black"/>
              </a:solidFill>
              <a:latin typeface="Times New Roman" pitchFamily="18" charset="0"/>
              <a:cs typeface="Times New Roman" pitchFamily="18" charset="0"/>
            </a:endParaRPr>
          </a:p>
          <a:p>
            <a:pPr marL="287020" indent="-274320" algn="just">
              <a:spcBef>
                <a:spcPts val="5"/>
              </a:spcBef>
              <a:buClr>
                <a:srgbClr val="F3A346"/>
              </a:buClr>
              <a:buSzPct val="84615"/>
              <a:buFont typeface="Wingdings 2"/>
              <a:buChar char=""/>
              <a:tabLst>
                <a:tab pos="287020" algn="l"/>
              </a:tabLst>
            </a:pPr>
            <a:r>
              <a:rPr sz="2400" dirty="0">
                <a:solidFill>
                  <a:prstClr val="black"/>
                </a:solidFill>
                <a:latin typeface="Times New Roman" pitchFamily="18" charset="0"/>
                <a:cs typeface="Times New Roman" pitchFamily="18" charset="0"/>
              </a:rPr>
              <a:t>Rarely </a:t>
            </a:r>
            <a:r>
              <a:rPr sz="2400" spc="-5" dirty="0">
                <a:solidFill>
                  <a:prstClr val="black"/>
                </a:solidFill>
                <a:latin typeface="Times New Roman" pitchFamily="18" charset="0"/>
                <a:cs typeface="Times New Roman" pitchFamily="18" charset="0"/>
              </a:rPr>
              <a:t>used for </a:t>
            </a:r>
            <a:r>
              <a:rPr sz="2400" dirty="0">
                <a:solidFill>
                  <a:prstClr val="black"/>
                </a:solidFill>
                <a:latin typeface="Times New Roman" pitchFamily="18" charset="0"/>
                <a:cs typeface="Times New Roman" pitchFamily="18" charset="0"/>
              </a:rPr>
              <a:t>this</a:t>
            </a:r>
            <a:r>
              <a:rPr sz="2400" spc="-60" dirty="0">
                <a:solidFill>
                  <a:prstClr val="black"/>
                </a:solidFill>
                <a:latin typeface="Times New Roman" pitchFamily="18" charset="0"/>
                <a:cs typeface="Times New Roman" pitchFamily="18" charset="0"/>
              </a:rPr>
              <a:t> </a:t>
            </a:r>
            <a:r>
              <a:rPr sz="2400" spc="-5" dirty="0">
                <a:solidFill>
                  <a:prstClr val="black"/>
                </a:solidFill>
                <a:latin typeface="Times New Roman" pitchFamily="18" charset="0"/>
                <a:cs typeface="Times New Roman" pitchFamily="18" charset="0"/>
              </a:rPr>
              <a:t>purpose</a:t>
            </a:r>
            <a:endParaRPr sz="2400" dirty="0">
              <a:solidFill>
                <a:prstClr val="black"/>
              </a:solidFill>
              <a:latin typeface="Times New Roman" pitchFamily="18" charset="0"/>
              <a:cs typeface="Times New Roman" pitchFamily="18" charset="0"/>
            </a:endParaRPr>
          </a:p>
          <a:p>
            <a:pPr algn="just">
              <a:spcBef>
                <a:spcPts val="5"/>
              </a:spcBef>
              <a:buClr>
                <a:srgbClr val="F3A346"/>
              </a:buClr>
              <a:buFont typeface="Wingdings 2"/>
              <a:buChar char=""/>
            </a:pPr>
            <a:endParaRPr sz="2400" dirty="0">
              <a:solidFill>
                <a:prstClr val="black"/>
              </a:solidFill>
              <a:latin typeface="Times New Roman" pitchFamily="18" charset="0"/>
              <a:cs typeface="Times New Roman" pitchFamily="18" charset="0"/>
            </a:endParaRPr>
          </a:p>
          <a:p>
            <a:pPr marL="286385" marR="5080" indent="-274320" algn="just">
              <a:spcBef>
                <a:spcPts val="5"/>
              </a:spcBef>
              <a:buClr>
                <a:srgbClr val="F3A346"/>
              </a:buClr>
              <a:buSzPct val="84615"/>
              <a:buFont typeface="Wingdings 2"/>
              <a:buChar char=""/>
              <a:tabLst>
                <a:tab pos="287020" algn="l"/>
              </a:tabLst>
            </a:pPr>
            <a:r>
              <a:rPr sz="2400" dirty="0">
                <a:solidFill>
                  <a:prstClr val="black"/>
                </a:solidFill>
                <a:latin typeface="Times New Roman" pitchFamily="18" charset="0"/>
                <a:cs typeface="Times New Roman" pitchFamily="18" charset="0"/>
              </a:rPr>
              <a:t>May be </a:t>
            </a:r>
            <a:r>
              <a:rPr sz="2400" spc="-5" dirty="0">
                <a:solidFill>
                  <a:prstClr val="black"/>
                </a:solidFill>
                <a:latin typeface="Times New Roman" pitchFamily="18" charset="0"/>
                <a:cs typeface="Times New Roman" pitchFamily="18" charset="0"/>
              </a:rPr>
              <a:t>useful when crossmatching incompatibilities and  </a:t>
            </a:r>
            <a:r>
              <a:rPr sz="2400" dirty="0">
                <a:solidFill>
                  <a:prstClr val="black"/>
                </a:solidFill>
                <a:latin typeface="Times New Roman" pitchFamily="18" charset="0"/>
                <a:cs typeface="Times New Roman" pitchFamily="18" charset="0"/>
              </a:rPr>
              <a:t>religious beliefs </a:t>
            </a:r>
            <a:r>
              <a:rPr sz="2400" spc="-5" dirty="0">
                <a:solidFill>
                  <a:prstClr val="black"/>
                </a:solidFill>
                <a:latin typeface="Times New Roman" pitchFamily="18" charset="0"/>
                <a:cs typeface="Times New Roman" pitchFamily="18" charset="0"/>
              </a:rPr>
              <a:t>prevent </a:t>
            </a:r>
            <a:r>
              <a:rPr sz="2400" dirty="0">
                <a:solidFill>
                  <a:prstClr val="black"/>
                </a:solidFill>
                <a:latin typeface="Times New Roman" pitchFamily="18" charset="0"/>
                <a:cs typeface="Times New Roman" pitchFamily="18" charset="0"/>
              </a:rPr>
              <a:t>blood</a:t>
            </a:r>
            <a:r>
              <a:rPr sz="2400" spc="-90" dirty="0">
                <a:solidFill>
                  <a:prstClr val="black"/>
                </a:solidFill>
                <a:latin typeface="Times New Roman" pitchFamily="18" charset="0"/>
                <a:cs typeface="Times New Roman" pitchFamily="18" charset="0"/>
              </a:rPr>
              <a:t> </a:t>
            </a:r>
            <a:r>
              <a:rPr sz="2400" spc="-5" dirty="0" smtClean="0">
                <a:solidFill>
                  <a:prstClr val="black"/>
                </a:solidFill>
                <a:latin typeface="Times New Roman" pitchFamily="18" charset="0"/>
                <a:cs typeface="Times New Roman" pitchFamily="18" charset="0"/>
              </a:rPr>
              <a:t>transfusions</a:t>
            </a:r>
            <a:r>
              <a:rPr lang="en-GB" sz="2400" spc="-5" dirty="0" smtClean="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p:txBody>
      </p:sp>
      <p:sp>
        <p:nvSpPr>
          <p:cNvPr id="5" name="Text Placeholder 4"/>
          <p:cNvSpPr>
            <a:spLocks noGrp="1"/>
          </p:cNvSpPr>
          <p:nvPr>
            <p:ph type="body" idx="1"/>
          </p:nvPr>
        </p:nvSpPr>
        <p:spPr>
          <a:xfrm>
            <a:off x="251520" y="476673"/>
            <a:ext cx="8640960" cy="864096"/>
          </a:xfrm>
        </p:spPr>
        <p:txBody>
          <a:bodyPr/>
          <a:lstStyle/>
          <a:p>
            <a:pPr algn="ctr"/>
            <a:r>
              <a:rPr lang="en-GB" sz="4400" b="1" dirty="0" smtClean="0">
                <a:solidFill>
                  <a:srgbClr val="FFFF00"/>
                </a:solidFill>
                <a:latin typeface="Times New Roman" pitchFamily="18" charset="0"/>
                <a:cs typeface="Times New Roman" pitchFamily="18" charset="0"/>
              </a:rPr>
              <a:t>Blood Loss </a:t>
            </a:r>
            <a:r>
              <a:rPr lang="en-GB" sz="4400" b="1" dirty="0" err="1" smtClean="0">
                <a:solidFill>
                  <a:srgbClr val="FFFF00"/>
                </a:solidFill>
                <a:latin typeface="Times New Roman" pitchFamily="18" charset="0"/>
                <a:cs typeface="Times New Roman" pitchFamily="18" charset="0"/>
              </a:rPr>
              <a:t>Anemia</a:t>
            </a:r>
            <a:endParaRPr lang="en-GB" sz="44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037396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51520" y="975867"/>
            <a:ext cx="8352928" cy="6569106"/>
          </a:xfrm>
          <a:prstGeom prst="rect">
            <a:avLst/>
          </a:prstGeom>
        </p:spPr>
        <p:txBody>
          <a:bodyPr vert="horz" wrap="square" lIns="0" tIns="224155" rIns="0" bIns="0" rtlCol="0">
            <a:spAutoFit/>
          </a:bodyPr>
          <a:lstStyle/>
          <a:p>
            <a:pPr marL="469265" lvl="1" algn="just">
              <a:spcBef>
                <a:spcPts val="1200"/>
              </a:spcBef>
              <a:buSzPct val="95000"/>
              <a:tabLst>
                <a:tab pos="628650" algn="l"/>
              </a:tabLst>
            </a:pPr>
            <a:r>
              <a:rPr lang="en-GB" sz="2400" spc="-5" dirty="0" smtClean="0">
                <a:latin typeface="Times New Roman" pitchFamily="18" charset="0"/>
                <a:cs typeface="Times New Roman" pitchFamily="18" charset="0"/>
              </a:rPr>
              <a:t>ABSOLUTE: Pneumothorax</a:t>
            </a:r>
          </a:p>
          <a:p>
            <a:pPr marL="469265" lvl="1" algn="just">
              <a:spcBef>
                <a:spcPts val="1200"/>
              </a:spcBef>
              <a:buSzPct val="95000"/>
              <a:tabLst>
                <a:tab pos="628650" algn="l"/>
              </a:tabLst>
            </a:pPr>
            <a:r>
              <a:rPr lang="en-GB" sz="2400" spc="-5" dirty="0" smtClean="0">
                <a:latin typeface="Times New Roman" pitchFamily="18" charset="0"/>
                <a:cs typeface="Times New Roman" pitchFamily="18" charset="0"/>
              </a:rPr>
              <a:t>RELATIVE :</a:t>
            </a:r>
          </a:p>
          <a:p>
            <a:pPr marL="755015" lvl="1" indent="-285750" algn="just">
              <a:spcBef>
                <a:spcPts val="1200"/>
              </a:spcBef>
              <a:buSzPct val="95000"/>
              <a:buFont typeface="Arial" pitchFamily="34" charset="0"/>
              <a:buChar char="•"/>
              <a:tabLst>
                <a:tab pos="628650" algn="l"/>
              </a:tabLst>
            </a:pPr>
            <a:r>
              <a:rPr lang="en-GB" sz="2400" spc="-5" dirty="0" smtClean="0">
                <a:latin typeface="Times New Roman" pitchFamily="18" charset="0"/>
                <a:cs typeface="Times New Roman" pitchFamily="18" charset="0"/>
              </a:rPr>
              <a:t>DRUGS</a:t>
            </a:r>
            <a:r>
              <a:rPr lang="en-GB" sz="2400" spc="-5" dirty="0">
                <a:latin typeface="Times New Roman" pitchFamily="18" charset="0"/>
                <a:cs typeface="Times New Roman" pitchFamily="18" charset="0"/>
              </a:rPr>
              <a:t>: Alcohol, Nicotine, </a:t>
            </a:r>
            <a:r>
              <a:rPr lang="en-GB" sz="2400" spc="-5" dirty="0" err="1">
                <a:latin typeface="Times New Roman" pitchFamily="18" charset="0"/>
                <a:cs typeface="Times New Roman" pitchFamily="18" charset="0"/>
              </a:rPr>
              <a:t>Cis</a:t>
            </a:r>
            <a:r>
              <a:rPr lang="en-GB" sz="2400" spc="-5" dirty="0">
                <a:latin typeface="Times New Roman" pitchFamily="18" charset="0"/>
                <a:cs typeface="Times New Roman" pitchFamily="18" charset="0"/>
              </a:rPr>
              <a:t>-platinum, Doxorubicin, </a:t>
            </a:r>
            <a:r>
              <a:rPr lang="en-GB" sz="2400" spc="-5" dirty="0" err="1">
                <a:latin typeface="Times New Roman" pitchFamily="18" charset="0"/>
                <a:cs typeface="Times New Roman" pitchFamily="18" charset="0"/>
              </a:rPr>
              <a:t>Bleomycin</a:t>
            </a:r>
            <a:r>
              <a:rPr lang="en-GB" sz="2400" spc="-5" dirty="0">
                <a:latin typeface="Times New Roman" pitchFamily="18" charset="0"/>
                <a:cs typeface="Times New Roman" pitchFamily="18" charset="0"/>
              </a:rPr>
              <a:t>, Aromatic hydrocarbons, </a:t>
            </a:r>
            <a:r>
              <a:rPr lang="en-GB" sz="2400" spc="-5" dirty="0" err="1">
                <a:latin typeface="Times New Roman" pitchFamily="18" charset="0"/>
                <a:cs typeface="Times New Roman" pitchFamily="18" charset="0"/>
              </a:rPr>
              <a:t>Disulfiram</a:t>
            </a:r>
            <a:r>
              <a:rPr lang="en-GB" sz="2400" spc="-5" dirty="0">
                <a:latin typeface="Times New Roman" pitchFamily="18" charset="0"/>
                <a:cs typeface="Times New Roman" pitchFamily="18" charset="0"/>
              </a:rPr>
              <a:t>, </a:t>
            </a:r>
            <a:r>
              <a:rPr lang="en-GB" sz="2400" spc="-5" dirty="0" smtClean="0">
                <a:latin typeface="Times New Roman" pitchFamily="18" charset="0"/>
                <a:cs typeface="Times New Roman" pitchFamily="18" charset="0"/>
              </a:rPr>
              <a:t>Steroids</a:t>
            </a:r>
          </a:p>
          <a:p>
            <a:pPr marL="755015" lvl="1" indent="-285750" algn="just">
              <a:spcBef>
                <a:spcPts val="1200"/>
              </a:spcBef>
              <a:buSzPct val="95000"/>
              <a:buFont typeface="Arial" pitchFamily="34" charset="0"/>
              <a:buChar char="•"/>
              <a:tabLst>
                <a:tab pos="628650" algn="l"/>
              </a:tabLst>
            </a:pPr>
            <a:r>
              <a:rPr lang="en-GB" sz="2400" spc="5" dirty="0" smtClean="0">
                <a:latin typeface="Times New Roman" pitchFamily="18" charset="0"/>
                <a:cs typeface="Times New Roman" pitchFamily="18" charset="0"/>
              </a:rPr>
              <a:t>History </a:t>
            </a:r>
            <a:r>
              <a:rPr lang="en-GB" sz="2400" spc="-5" dirty="0">
                <a:latin typeface="Times New Roman" pitchFamily="18" charset="0"/>
                <a:cs typeface="Times New Roman" pitchFamily="18" charset="0"/>
              </a:rPr>
              <a:t>of</a:t>
            </a:r>
            <a:r>
              <a:rPr lang="en-GB" sz="2400" spc="-85" dirty="0">
                <a:latin typeface="Times New Roman" pitchFamily="18" charset="0"/>
                <a:cs typeface="Times New Roman" pitchFamily="18" charset="0"/>
              </a:rPr>
              <a:t> </a:t>
            </a:r>
            <a:r>
              <a:rPr lang="en-GB" sz="2400" dirty="0">
                <a:latin typeface="Times New Roman" pitchFamily="18" charset="0"/>
                <a:cs typeface="Times New Roman" pitchFamily="18" charset="0"/>
              </a:rPr>
              <a:t>spontaneous  </a:t>
            </a:r>
            <a:r>
              <a:rPr lang="en-GB" sz="2400" spc="-5" dirty="0" smtClean="0">
                <a:latin typeface="Times New Roman" pitchFamily="18" charset="0"/>
                <a:cs typeface="Times New Roman" pitchFamily="18" charset="0"/>
              </a:rPr>
              <a:t>pneumothorax or thoracic surgery</a:t>
            </a:r>
          </a:p>
          <a:p>
            <a:pPr marL="755015" lvl="1" indent="-285750" algn="just">
              <a:spcBef>
                <a:spcPts val="1200"/>
              </a:spcBef>
              <a:buSzPct val="95000"/>
              <a:buFont typeface="Arial" pitchFamily="34" charset="0"/>
              <a:buChar char="•"/>
              <a:tabLst>
                <a:tab pos="628650" algn="l"/>
              </a:tabLst>
            </a:pPr>
            <a:r>
              <a:rPr lang="en-GB" sz="2400" dirty="0" smtClean="0">
                <a:latin typeface="Times New Roman" pitchFamily="18" charset="0"/>
                <a:cs typeface="Times New Roman" pitchFamily="18" charset="0"/>
              </a:rPr>
              <a:t>Claustrophobia</a:t>
            </a:r>
          </a:p>
          <a:p>
            <a:pPr marL="755015" lvl="1" indent="-285750" algn="just">
              <a:spcBef>
                <a:spcPts val="1200"/>
              </a:spcBef>
              <a:buSzPct val="95000"/>
              <a:buFont typeface="Arial" pitchFamily="34" charset="0"/>
              <a:buChar char="•"/>
              <a:tabLst>
                <a:tab pos="628650" algn="l"/>
              </a:tabLst>
            </a:pPr>
            <a:r>
              <a:rPr lang="en-GB" sz="2400" dirty="0" smtClean="0">
                <a:latin typeface="Times New Roman" pitchFamily="18" charset="0"/>
                <a:cs typeface="Times New Roman" pitchFamily="18" charset="0"/>
              </a:rPr>
              <a:t>COPD/URTI</a:t>
            </a:r>
          </a:p>
          <a:p>
            <a:pPr marL="755015" lvl="1" indent="-285750" algn="just">
              <a:spcBef>
                <a:spcPts val="1200"/>
              </a:spcBef>
              <a:buSzPct val="95000"/>
              <a:buFont typeface="Arial" pitchFamily="34" charset="0"/>
              <a:buChar char="•"/>
              <a:tabLst>
                <a:tab pos="628650" algn="l"/>
              </a:tabLst>
            </a:pPr>
            <a:r>
              <a:rPr lang="en-GB" sz="2400" spc="-5" dirty="0" smtClean="0">
                <a:latin typeface="Times New Roman" pitchFamily="18" charset="0"/>
                <a:cs typeface="Times New Roman" pitchFamily="18" charset="0"/>
              </a:rPr>
              <a:t>Seizure</a:t>
            </a:r>
            <a:r>
              <a:rPr lang="en-GB" sz="2400" spc="-10" dirty="0" smtClean="0">
                <a:latin typeface="Times New Roman" pitchFamily="18" charset="0"/>
                <a:cs typeface="Times New Roman" pitchFamily="18" charset="0"/>
              </a:rPr>
              <a:t> </a:t>
            </a:r>
            <a:r>
              <a:rPr lang="en-GB" sz="2400" spc="-5" dirty="0" smtClean="0">
                <a:latin typeface="Times New Roman" pitchFamily="18" charset="0"/>
                <a:cs typeface="Times New Roman" pitchFamily="18" charset="0"/>
              </a:rPr>
              <a:t>disorders</a:t>
            </a:r>
          </a:p>
          <a:p>
            <a:pPr marL="755015" lvl="1" indent="-285750" algn="just">
              <a:spcBef>
                <a:spcPts val="1200"/>
              </a:spcBef>
              <a:buSzPct val="95000"/>
              <a:buFont typeface="Arial" pitchFamily="34" charset="0"/>
              <a:buChar char="•"/>
              <a:tabLst>
                <a:tab pos="628650" algn="l"/>
              </a:tabLst>
            </a:pPr>
            <a:r>
              <a:rPr lang="en-GB" sz="2400" dirty="0" smtClean="0">
                <a:latin typeface="Times New Roman" pitchFamily="18" charset="0"/>
                <a:cs typeface="Times New Roman" pitchFamily="18" charset="0"/>
              </a:rPr>
              <a:t>Hyperthermia/</a:t>
            </a:r>
            <a:r>
              <a:rPr lang="en-GB" sz="2400" spc="-5" dirty="0" smtClean="0">
                <a:latin typeface="Times New Roman" pitchFamily="18" charset="0"/>
                <a:cs typeface="Times New Roman" pitchFamily="18" charset="0"/>
              </a:rPr>
              <a:t>Hypothermia</a:t>
            </a:r>
          </a:p>
          <a:p>
            <a:pPr marL="755015" lvl="1" indent="-285750" algn="just">
              <a:spcBef>
                <a:spcPts val="1200"/>
              </a:spcBef>
              <a:buSzPct val="95000"/>
              <a:buFont typeface="Arial" pitchFamily="34" charset="0"/>
              <a:buChar char="•"/>
              <a:tabLst>
                <a:tab pos="628650" algn="l"/>
              </a:tabLst>
            </a:pPr>
            <a:r>
              <a:rPr lang="en-GB" sz="2400" spc="-5" dirty="0" smtClean="0">
                <a:latin typeface="Times New Roman" pitchFamily="18" charset="0"/>
                <a:cs typeface="Times New Roman" pitchFamily="18" charset="0"/>
              </a:rPr>
              <a:t>Other conditions: Malignant</a:t>
            </a:r>
            <a:r>
              <a:rPr lang="en-GB" sz="2400" spc="-10" dirty="0" smtClean="0">
                <a:latin typeface="Times New Roman" pitchFamily="18" charset="0"/>
                <a:cs typeface="Times New Roman" pitchFamily="18" charset="0"/>
              </a:rPr>
              <a:t> </a:t>
            </a:r>
            <a:r>
              <a:rPr lang="en-GB" sz="2400" spc="-5" dirty="0" err="1" smtClean="0">
                <a:latin typeface="Times New Roman" pitchFamily="18" charset="0"/>
                <a:cs typeface="Times New Roman" pitchFamily="18" charset="0"/>
              </a:rPr>
              <a:t>tumors</a:t>
            </a:r>
            <a:r>
              <a:rPr lang="en-GB" sz="2400" spc="-5" dirty="0" smtClean="0">
                <a:latin typeface="Times New Roman" pitchFamily="18" charset="0"/>
                <a:cs typeface="Times New Roman" pitchFamily="18" charset="0"/>
              </a:rPr>
              <a:t>, </a:t>
            </a:r>
            <a:r>
              <a:rPr lang="en-GB" sz="2400" dirty="0" smtClean="0">
                <a:latin typeface="Times New Roman" pitchFamily="18" charset="0"/>
                <a:cs typeface="Times New Roman" pitchFamily="18" charset="0"/>
              </a:rPr>
              <a:t>Acidosis, Pregnancy, Hereditary spherocytosis, Optic </a:t>
            </a:r>
            <a:r>
              <a:rPr lang="en-GB" sz="2400" dirty="0">
                <a:latin typeface="Times New Roman" pitchFamily="18" charset="0"/>
                <a:cs typeface="Times New Roman" pitchFamily="18" charset="0"/>
              </a:rPr>
              <a:t>neuritis</a:t>
            </a:r>
          </a:p>
          <a:p>
            <a:pPr marL="12065" algn="just">
              <a:lnSpc>
                <a:spcPct val="100000"/>
              </a:lnSpc>
              <a:spcBef>
                <a:spcPts val="1735"/>
              </a:spcBef>
              <a:buSzPct val="95833"/>
              <a:tabLst>
                <a:tab pos="153035" algn="l"/>
              </a:tabLst>
            </a:pPr>
            <a:endParaRPr lang="en-GB" sz="2400" spc="-5" dirty="0">
              <a:latin typeface="Times New Roman" pitchFamily="18" charset="0"/>
              <a:cs typeface="Times New Roman" pitchFamily="18" charset="0"/>
            </a:endParaRPr>
          </a:p>
          <a:p>
            <a:pPr marL="628015" lvl="1" indent="-158750" algn="just">
              <a:spcBef>
                <a:spcPts val="1200"/>
              </a:spcBef>
              <a:buSzPct val="95000"/>
              <a:buFont typeface="Wingdings"/>
              <a:buChar char=""/>
              <a:tabLst>
                <a:tab pos="628650" algn="l"/>
              </a:tabLst>
            </a:pPr>
            <a:endParaRPr sz="2000" dirty="0">
              <a:solidFill>
                <a:prstClr val="black"/>
              </a:solidFill>
              <a:latin typeface="Impact"/>
              <a:cs typeface="Impact"/>
            </a:endParaRPr>
          </a:p>
        </p:txBody>
      </p:sp>
      <p:sp>
        <p:nvSpPr>
          <p:cNvPr id="4" name="Text Placeholder 3"/>
          <p:cNvSpPr>
            <a:spLocks noGrp="1"/>
          </p:cNvSpPr>
          <p:nvPr>
            <p:ph type="body" idx="1"/>
          </p:nvPr>
        </p:nvSpPr>
        <p:spPr>
          <a:xfrm>
            <a:off x="1691680" y="247455"/>
            <a:ext cx="5970494" cy="677108"/>
          </a:xfrm>
        </p:spPr>
        <p:txBody>
          <a:bodyPr/>
          <a:lstStyle/>
          <a:p>
            <a:pPr algn="ctr"/>
            <a:r>
              <a:rPr lang="en-GB" sz="4400" b="1" dirty="0" smtClean="0">
                <a:solidFill>
                  <a:srgbClr val="FFFF00"/>
                </a:solidFill>
                <a:latin typeface="Times New Roman" pitchFamily="18" charset="0"/>
                <a:cs typeface="Times New Roman" pitchFamily="18" charset="0"/>
              </a:rPr>
              <a:t>Contraindications</a:t>
            </a:r>
            <a:endParaRPr lang="en-GB" sz="44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4076729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0831" y="1268760"/>
            <a:ext cx="7348428" cy="5254625"/>
          </a:xfrm>
          <a:prstGeom prst="rect">
            <a:avLst/>
          </a:prstGeom>
        </p:spPr>
        <p:txBody>
          <a:bodyPr vert="horz" wrap="square" lIns="0" tIns="88900" rIns="0" bIns="0" rtlCol="0">
            <a:spAutoFit/>
          </a:bodyPr>
          <a:lstStyle/>
          <a:p>
            <a:pPr marL="12700">
              <a:spcBef>
                <a:spcPts val="700"/>
              </a:spcBef>
            </a:pPr>
            <a:r>
              <a:rPr sz="2400" dirty="0">
                <a:latin typeface="Times New Roman" pitchFamily="18" charset="0"/>
                <a:cs typeface="Times New Roman" pitchFamily="18" charset="0"/>
              </a:rPr>
              <a:t>Mild </a:t>
            </a:r>
            <a:r>
              <a:rPr sz="2400" spc="-5" dirty="0">
                <a:latin typeface="Times New Roman" pitchFamily="18" charset="0"/>
                <a:cs typeface="Times New Roman" pitchFamily="18" charset="0"/>
              </a:rPr>
              <a:t>problems </a:t>
            </a:r>
            <a:r>
              <a:rPr sz="2400" dirty="0">
                <a:latin typeface="Times New Roman" pitchFamily="18" charset="0"/>
                <a:cs typeface="Times New Roman" pitchFamily="18" charset="0"/>
              </a:rPr>
              <a:t>:</a:t>
            </a:r>
          </a:p>
          <a:p>
            <a:pPr marL="355600" indent="-342900">
              <a:spcBef>
                <a:spcPts val="600"/>
              </a:spcBef>
              <a:buClr>
                <a:srgbClr val="FFFF00"/>
              </a:buClr>
              <a:buSzPct val="85416"/>
              <a:buFont typeface="Arial" pitchFamily="34" charset="0"/>
              <a:buChar char="•"/>
              <a:tabLst>
                <a:tab pos="286385" algn="l"/>
                <a:tab pos="287020" algn="l"/>
              </a:tabLst>
            </a:pPr>
            <a:r>
              <a:rPr sz="2400" spc="-5" dirty="0">
                <a:latin typeface="Times New Roman" pitchFamily="18" charset="0"/>
                <a:cs typeface="Times New Roman" pitchFamily="18" charset="0"/>
              </a:rPr>
              <a:t>Claustrophobia (in </a:t>
            </a:r>
            <a:r>
              <a:rPr sz="2400" dirty="0">
                <a:latin typeface="Times New Roman" pitchFamily="18" charset="0"/>
                <a:cs typeface="Times New Roman" pitchFamily="18" charset="0"/>
              </a:rPr>
              <a:t>monoplace</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chambers),</a:t>
            </a:r>
          </a:p>
          <a:p>
            <a:pPr marL="355600" indent="-342900">
              <a:spcBef>
                <a:spcPts val="600"/>
              </a:spcBef>
              <a:buClr>
                <a:srgbClr val="FFFF00"/>
              </a:buClr>
              <a:buSzPct val="85416"/>
              <a:buFont typeface="Arial" pitchFamily="34" charset="0"/>
              <a:buChar char="•"/>
              <a:tabLst>
                <a:tab pos="286385" algn="l"/>
                <a:tab pos="287020" algn="l"/>
              </a:tabLst>
            </a:pPr>
            <a:r>
              <a:rPr sz="2400" dirty="0">
                <a:latin typeface="Times New Roman" pitchFamily="18" charset="0"/>
                <a:cs typeface="Times New Roman" pitchFamily="18" charset="0"/>
              </a:rPr>
              <a:t>Fatigue</a:t>
            </a:r>
          </a:p>
          <a:p>
            <a:pPr marL="355600" indent="-342900">
              <a:spcBef>
                <a:spcPts val="600"/>
              </a:spcBef>
              <a:buClr>
                <a:srgbClr val="FFFF00"/>
              </a:buClr>
              <a:buSzPct val="85416"/>
              <a:buFont typeface="Arial" pitchFamily="34" charset="0"/>
              <a:buChar char="•"/>
              <a:tabLst>
                <a:tab pos="286385" algn="l"/>
                <a:tab pos="287020" algn="l"/>
              </a:tabLst>
            </a:pPr>
            <a:r>
              <a:rPr sz="2400" spc="-5" dirty="0">
                <a:latin typeface="Times New Roman" pitchFamily="18" charset="0"/>
                <a:cs typeface="Times New Roman" pitchFamily="18" charset="0"/>
              </a:rPr>
              <a:t>Headache.</a:t>
            </a:r>
            <a:endParaRPr sz="2400" dirty="0">
              <a:latin typeface="Times New Roman" pitchFamily="18" charset="0"/>
              <a:cs typeface="Times New Roman" pitchFamily="18" charset="0"/>
            </a:endParaRPr>
          </a:p>
          <a:p>
            <a:pPr marL="12700">
              <a:spcBef>
                <a:spcPts val="605"/>
              </a:spcBef>
              <a:buClr>
                <a:srgbClr val="FFFF00"/>
              </a:buClr>
            </a:pPr>
            <a:r>
              <a:rPr sz="2400" spc="-5" dirty="0">
                <a:latin typeface="Times New Roman" pitchFamily="18" charset="0"/>
                <a:cs typeface="Times New Roman" pitchFamily="18" charset="0"/>
              </a:rPr>
              <a:t>More </a:t>
            </a:r>
            <a:r>
              <a:rPr sz="2400" dirty="0">
                <a:latin typeface="Times New Roman" pitchFamily="18" charset="0"/>
                <a:cs typeface="Times New Roman" pitchFamily="18" charset="0"/>
              </a:rPr>
              <a:t>serious</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complications:</a:t>
            </a:r>
          </a:p>
          <a:p>
            <a:pPr marL="355600" indent="-342900">
              <a:spcBef>
                <a:spcPts val="600"/>
              </a:spcBef>
              <a:buClr>
                <a:srgbClr val="FFFF00"/>
              </a:buClr>
              <a:buSzPct val="85416"/>
              <a:buFont typeface="Arial" pitchFamily="34" charset="0"/>
              <a:buChar char="•"/>
              <a:tabLst>
                <a:tab pos="286385" algn="l"/>
                <a:tab pos="287020" algn="l"/>
              </a:tabLst>
            </a:pPr>
            <a:r>
              <a:rPr sz="2400" dirty="0">
                <a:latin typeface="Times New Roman" pitchFamily="18" charset="0"/>
                <a:cs typeface="Times New Roman" pitchFamily="18" charset="0"/>
              </a:rPr>
              <a:t>Myopia that can last </a:t>
            </a:r>
            <a:r>
              <a:rPr sz="2400" spc="-5" dirty="0">
                <a:latin typeface="Times New Roman" pitchFamily="18" charset="0"/>
                <a:cs typeface="Times New Roman" pitchFamily="18" charset="0"/>
              </a:rPr>
              <a:t>for weeks or</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months,</a:t>
            </a:r>
          </a:p>
          <a:p>
            <a:pPr marL="354965" indent="-342900">
              <a:spcBef>
                <a:spcPts val="600"/>
              </a:spcBef>
              <a:buClr>
                <a:srgbClr val="FFFF00"/>
              </a:buClr>
              <a:buSzPct val="85416"/>
              <a:buFont typeface="Arial" pitchFamily="34" charset="0"/>
              <a:buChar char="•"/>
              <a:tabLst>
                <a:tab pos="338455" algn="l"/>
                <a:tab pos="339090" algn="l"/>
              </a:tabLst>
            </a:pPr>
            <a:r>
              <a:rPr sz="2400" spc="-5" dirty="0">
                <a:latin typeface="Times New Roman" pitchFamily="18" charset="0"/>
                <a:cs typeface="Times New Roman" pitchFamily="18" charset="0"/>
              </a:rPr>
              <a:t>Sinus</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damage,</a:t>
            </a:r>
          </a:p>
          <a:p>
            <a:pPr marL="354965" indent="-342900">
              <a:spcBef>
                <a:spcPts val="600"/>
              </a:spcBef>
              <a:buClr>
                <a:srgbClr val="FFFF00"/>
              </a:buClr>
              <a:buSzPct val="85416"/>
              <a:buFont typeface="Arial" pitchFamily="34" charset="0"/>
              <a:buChar char="•"/>
              <a:tabLst>
                <a:tab pos="338455" algn="l"/>
                <a:tab pos="339090" algn="l"/>
              </a:tabLst>
            </a:pPr>
            <a:r>
              <a:rPr sz="2400" dirty="0" smtClean="0">
                <a:latin typeface="Times New Roman" pitchFamily="18" charset="0"/>
                <a:cs typeface="Times New Roman" pitchFamily="18" charset="0"/>
              </a:rPr>
              <a:t>middle </a:t>
            </a:r>
            <a:r>
              <a:rPr sz="2400" spc="-45" dirty="0" smtClean="0">
                <a:latin typeface="Times New Roman" pitchFamily="18" charset="0"/>
                <a:cs typeface="Times New Roman" pitchFamily="18" charset="0"/>
              </a:rPr>
              <a:t>ear</a:t>
            </a:r>
            <a:r>
              <a:rPr lang="en-GB" sz="2400" spc="-45" dirty="0" smtClean="0">
                <a:latin typeface="Times New Roman" pitchFamily="18" charset="0"/>
                <a:cs typeface="Times New Roman" pitchFamily="18" charset="0"/>
              </a:rPr>
              <a:t> barotrauma</a:t>
            </a:r>
            <a:endParaRPr sz="2400" dirty="0">
              <a:latin typeface="Times New Roman" pitchFamily="18" charset="0"/>
              <a:cs typeface="Times New Roman" pitchFamily="18" charset="0"/>
            </a:endParaRPr>
          </a:p>
          <a:p>
            <a:pPr marL="355600" marR="4308475" indent="-342900">
              <a:lnSpc>
                <a:spcPct val="120800"/>
              </a:lnSpc>
              <a:buClr>
                <a:srgbClr val="FFFF00"/>
              </a:buClr>
              <a:buSzPct val="85416"/>
              <a:buFont typeface="Arial" pitchFamily="34" charset="0"/>
              <a:buChar char="•"/>
              <a:tabLst>
                <a:tab pos="338455" algn="l"/>
                <a:tab pos="339090" algn="l"/>
              </a:tabLst>
            </a:pPr>
            <a:r>
              <a:rPr lang="en-GB" sz="2400" spc="-5" dirty="0" smtClean="0">
                <a:latin typeface="Times New Roman" pitchFamily="18" charset="0"/>
                <a:cs typeface="Times New Roman" pitchFamily="18" charset="0"/>
              </a:rPr>
              <a:t>  </a:t>
            </a:r>
            <a:r>
              <a:rPr sz="2400" spc="-5" dirty="0" smtClean="0">
                <a:latin typeface="Times New Roman" pitchFamily="18" charset="0"/>
                <a:cs typeface="Times New Roman" pitchFamily="18" charset="0"/>
              </a:rPr>
              <a:t>Lung </a:t>
            </a:r>
            <a:r>
              <a:rPr sz="2400" dirty="0">
                <a:latin typeface="Times New Roman" pitchFamily="18" charset="0"/>
                <a:cs typeface="Times New Roman" pitchFamily="18" charset="0"/>
              </a:rPr>
              <a:t>damage</a:t>
            </a:r>
            <a:r>
              <a:rPr sz="2400" dirty="0" smtClean="0">
                <a:latin typeface="Times New Roman" pitchFamily="18" charset="0"/>
                <a:cs typeface="Times New Roman" pitchFamily="18" charset="0"/>
              </a:rPr>
              <a:t>.</a:t>
            </a:r>
            <a:endParaRPr lang="en-GB" sz="2400" dirty="0" smtClean="0">
              <a:latin typeface="Times New Roman" pitchFamily="18" charset="0"/>
              <a:cs typeface="Times New Roman" pitchFamily="18" charset="0"/>
            </a:endParaRPr>
          </a:p>
          <a:p>
            <a:pPr marL="12700" marR="4308475">
              <a:lnSpc>
                <a:spcPct val="120800"/>
              </a:lnSpc>
              <a:buClr>
                <a:srgbClr val="FFFF00"/>
              </a:buClr>
              <a:buSzPct val="85416"/>
              <a:tabLst>
                <a:tab pos="338455" algn="l"/>
                <a:tab pos="339090" algn="l"/>
              </a:tabLst>
            </a:pPr>
            <a:r>
              <a:rPr sz="2400" dirty="0" smtClean="0">
                <a:latin typeface="Times New Roman" pitchFamily="18" charset="0"/>
                <a:cs typeface="Times New Roman" pitchFamily="18" charset="0"/>
              </a:rPr>
              <a:t>  </a:t>
            </a:r>
            <a:r>
              <a:rPr sz="2400" dirty="0">
                <a:latin typeface="Times New Roman" pitchFamily="18" charset="0"/>
                <a:cs typeface="Times New Roman" pitchFamily="18" charset="0"/>
              </a:rPr>
              <a:t>Major</a:t>
            </a:r>
            <a:r>
              <a:rPr sz="2400" spc="-50" dirty="0">
                <a:latin typeface="Times New Roman" pitchFamily="18" charset="0"/>
                <a:cs typeface="Times New Roman" pitchFamily="18" charset="0"/>
              </a:rPr>
              <a:t> </a:t>
            </a:r>
            <a:r>
              <a:rPr sz="2400" spc="-5" dirty="0">
                <a:latin typeface="Times New Roman" pitchFamily="18" charset="0"/>
                <a:cs typeface="Times New Roman" pitchFamily="18" charset="0"/>
              </a:rPr>
              <a:t>complication:</a:t>
            </a:r>
            <a:endParaRPr sz="2400" dirty="0">
              <a:latin typeface="Times New Roman" pitchFamily="18" charset="0"/>
              <a:cs typeface="Times New Roman" pitchFamily="18" charset="0"/>
            </a:endParaRPr>
          </a:p>
          <a:p>
            <a:pPr marL="354965" marR="5080" indent="-342900">
              <a:spcBef>
                <a:spcPts val="600"/>
              </a:spcBef>
              <a:buClr>
                <a:srgbClr val="FFFF00"/>
              </a:buClr>
              <a:buSzPct val="85416"/>
              <a:buFont typeface="Arial" pitchFamily="34" charset="0"/>
              <a:buChar char="•"/>
              <a:tabLst>
                <a:tab pos="286385" algn="l"/>
                <a:tab pos="287020" algn="l"/>
              </a:tabLst>
            </a:pPr>
            <a:r>
              <a:rPr sz="2400" dirty="0">
                <a:latin typeface="Times New Roman" pitchFamily="18" charset="0"/>
                <a:cs typeface="Times New Roman" pitchFamily="18" charset="0"/>
              </a:rPr>
              <a:t>Oxygen </a:t>
            </a:r>
            <a:r>
              <a:rPr sz="2400" spc="5" dirty="0">
                <a:latin typeface="Times New Roman" pitchFamily="18" charset="0"/>
                <a:cs typeface="Times New Roman" pitchFamily="18" charset="0"/>
              </a:rPr>
              <a:t>toxicity </a:t>
            </a:r>
            <a:r>
              <a:rPr sz="2400" dirty="0">
                <a:latin typeface="Times New Roman" pitchFamily="18" charset="0"/>
                <a:cs typeface="Times New Roman" pitchFamily="18" charset="0"/>
              </a:rPr>
              <a:t>can </a:t>
            </a:r>
            <a:r>
              <a:rPr sz="2400" spc="-5" dirty="0">
                <a:latin typeface="Times New Roman" pitchFamily="18" charset="0"/>
                <a:cs typeface="Times New Roman" pitchFamily="18" charset="0"/>
              </a:rPr>
              <a:t>result </a:t>
            </a:r>
            <a:r>
              <a:rPr sz="2400" dirty="0">
                <a:latin typeface="Times New Roman" pitchFamily="18" charset="0"/>
                <a:cs typeface="Times New Roman" pitchFamily="18" charset="0"/>
              </a:rPr>
              <a:t>in </a:t>
            </a:r>
            <a:r>
              <a:rPr sz="2400" spc="-5" dirty="0">
                <a:latin typeface="Times New Roman" pitchFamily="18" charset="0"/>
                <a:cs typeface="Times New Roman" pitchFamily="18" charset="0"/>
              </a:rPr>
              <a:t>convulsions, fluid </a:t>
            </a:r>
            <a:r>
              <a:rPr sz="2400" dirty="0">
                <a:latin typeface="Times New Roman" pitchFamily="18" charset="0"/>
                <a:cs typeface="Times New Roman" pitchFamily="18" charset="0"/>
              </a:rPr>
              <a:t>in the  lungs, and </a:t>
            </a:r>
            <a:r>
              <a:rPr sz="2400" spc="-10" dirty="0">
                <a:latin typeface="Times New Roman" pitchFamily="18" charset="0"/>
                <a:cs typeface="Times New Roman" pitchFamily="18" charset="0"/>
              </a:rPr>
              <a:t>even </a:t>
            </a:r>
            <a:r>
              <a:rPr sz="2400" spc="5" dirty="0">
                <a:latin typeface="Times New Roman" pitchFamily="18" charset="0"/>
                <a:cs typeface="Times New Roman" pitchFamily="18" charset="0"/>
              </a:rPr>
              <a:t>respiratory</a:t>
            </a:r>
            <a:r>
              <a:rPr sz="2400" spc="-30" dirty="0">
                <a:latin typeface="Times New Roman" pitchFamily="18" charset="0"/>
                <a:cs typeface="Times New Roman" pitchFamily="18" charset="0"/>
              </a:rPr>
              <a:t> </a:t>
            </a:r>
            <a:r>
              <a:rPr sz="2400" spc="-5" dirty="0">
                <a:latin typeface="Times New Roman" pitchFamily="18" charset="0"/>
                <a:cs typeface="Times New Roman" pitchFamily="18" charset="0"/>
              </a:rPr>
              <a:t>failure</a:t>
            </a:r>
            <a:r>
              <a:rPr sz="2400" spc="-5" dirty="0">
                <a:solidFill>
                  <a:prstClr val="black"/>
                </a:solidFill>
                <a:latin typeface="Times New Roman" pitchFamily="18" charset="0"/>
                <a:cs typeface="Times New Roman" pitchFamily="18" charset="0"/>
              </a:rPr>
              <a:t>.</a:t>
            </a:r>
            <a:endParaRPr sz="2400" dirty="0">
              <a:solidFill>
                <a:prstClr val="black"/>
              </a:solidFill>
              <a:latin typeface="Times New Roman" pitchFamily="18" charset="0"/>
              <a:cs typeface="Times New Roman" pitchFamily="18" charset="0"/>
            </a:endParaRPr>
          </a:p>
        </p:txBody>
      </p:sp>
      <p:sp>
        <p:nvSpPr>
          <p:cNvPr id="4" name="Rectangle 3"/>
          <p:cNvSpPr/>
          <p:nvPr/>
        </p:nvSpPr>
        <p:spPr>
          <a:xfrm>
            <a:off x="323528" y="332655"/>
            <a:ext cx="8280920" cy="769441"/>
          </a:xfrm>
          <a:prstGeom prst="rect">
            <a:avLst/>
          </a:prstGeom>
          <a:noFill/>
        </p:spPr>
        <p:txBody>
          <a:bodyPr wrap="square" lIns="91440" tIns="45720" rIns="91440" bIns="45720">
            <a:spAutoFit/>
          </a:bodyPr>
          <a:lstStyle/>
          <a:p>
            <a:pPr algn="ctr"/>
            <a:r>
              <a:rPr lang="en-US" sz="4400" b="1" dirty="0" smtClean="0">
                <a:ln w="10541" cmpd="sng">
                  <a:solidFill>
                    <a:srgbClr val="FFFF00"/>
                  </a:solidFill>
                  <a:prstDash val="solid"/>
                </a:ln>
                <a:solidFill>
                  <a:srgbClr val="FFFF00"/>
                </a:solidFill>
                <a:latin typeface="Times New Roman" pitchFamily="18" charset="0"/>
                <a:cs typeface="Times New Roman" pitchFamily="18" charset="0"/>
              </a:rPr>
              <a:t>Complications</a:t>
            </a:r>
            <a:endParaRPr lang="en-US" sz="4400" b="1" cap="none" spc="0" dirty="0">
              <a:ln w="10541" cmpd="sng">
                <a:solidFill>
                  <a:srgbClr val="FFFF00"/>
                </a:solidFill>
                <a:prstDash val="solid"/>
              </a:ln>
              <a:solidFill>
                <a:srgbClr val="FFFF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68154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5736" y="476672"/>
            <a:ext cx="4968552" cy="1015663"/>
          </a:xfrm>
          <a:prstGeom prst="rect">
            <a:avLst/>
          </a:prstGeom>
          <a:noFill/>
        </p:spPr>
        <p:txBody>
          <a:bodyPr wrap="square" rtlCol="0">
            <a:spAutoFit/>
          </a:bodyPr>
          <a:lstStyle/>
          <a:p>
            <a:r>
              <a:rPr lang="en-GB" sz="6000" b="1" dirty="0" smtClean="0">
                <a:solidFill>
                  <a:srgbClr val="FFFF00"/>
                </a:solidFill>
                <a:latin typeface="Times New Roman" pitchFamily="18" charset="0"/>
                <a:cs typeface="Times New Roman" pitchFamily="18" charset="0"/>
              </a:rPr>
              <a:t>THANK YOU</a:t>
            </a:r>
            <a:endParaRPr lang="en-GB" sz="60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11991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0350"/>
            <a:ext cx="9144000" cy="1169551"/>
          </a:xfrm>
        </p:spPr>
        <p:txBody>
          <a:bodyPr/>
          <a:lstStyle/>
          <a:p>
            <a:pPr marL="0" indent="0" algn="ctr">
              <a:buNone/>
            </a:pPr>
            <a:r>
              <a:rPr lang="en-GB" sz="4400" b="1" dirty="0" smtClean="0">
                <a:solidFill>
                  <a:srgbClr val="FFFF00"/>
                </a:solidFill>
                <a:effectLst/>
                <a:latin typeface="Times New Roman" pitchFamily="18" charset="0"/>
                <a:cs typeface="Times New Roman" pitchFamily="18" charset="0"/>
              </a:rPr>
              <a:t>Assessment</a:t>
            </a:r>
            <a:r>
              <a:rPr lang="en-GB" dirty="0"/>
              <a:t/>
            </a:r>
            <a:br>
              <a:rPr lang="en-GB" dirty="0"/>
            </a:br>
            <a:endParaRPr lang="en-GB" dirty="0"/>
          </a:p>
        </p:txBody>
      </p:sp>
      <p:sp>
        <p:nvSpPr>
          <p:cNvPr id="3" name="Content Placeholder 2"/>
          <p:cNvSpPr>
            <a:spLocks noGrp="1"/>
          </p:cNvSpPr>
          <p:nvPr>
            <p:ph sz="quarter" idx="4294967295"/>
          </p:nvPr>
        </p:nvSpPr>
        <p:spPr>
          <a:xfrm>
            <a:off x="539552" y="1124744"/>
            <a:ext cx="7775575" cy="1727200"/>
          </a:xfrm>
        </p:spPr>
        <p:txBody>
          <a:bodyPr>
            <a:noAutofit/>
          </a:bodyPr>
          <a:lstStyle/>
          <a:p>
            <a:pPr marL="45720" indent="0">
              <a:buNone/>
            </a:pPr>
            <a:r>
              <a:rPr lang="en-GB" sz="240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need for oxygen therapy should be assessed </a:t>
            </a:r>
            <a:r>
              <a:rPr lang="en-GB" sz="2400" dirty="0" smtClean="0">
                <a:latin typeface="Times New Roman" pitchFamily="18" charset="0"/>
                <a:cs typeface="Times New Roman" pitchFamily="18" charset="0"/>
              </a:rPr>
              <a:t>by:</a:t>
            </a:r>
          </a:p>
          <a:p>
            <a:pPr marL="45720" indent="0">
              <a:buNone/>
            </a:pPr>
            <a:endParaRPr lang="en-GB" sz="2400" dirty="0">
              <a:latin typeface="Times New Roman" pitchFamily="18" charset="0"/>
              <a:cs typeface="Times New Roman" pitchFamily="18" charset="0"/>
            </a:endParaRPr>
          </a:p>
          <a:p>
            <a:pPr marL="45720" indent="0">
              <a:buNone/>
            </a:pPr>
            <a:r>
              <a:rPr lang="en-GB" sz="2400" dirty="0" smtClean="0">
                <a:latin typeface="Times New Roman" pitchFamily="18" charset="0"/>
                <a:cs typeface="Times New Roman" pitchFamily="18" charset="0"/>
              </a:rPr>
              <a:t>1.Clinical </a:t>
            </a:r>
            <a:r>
              <a:rPr lang="en-GB" sz="2400" dirty="0">
                <a:latin typeface="Times New Roman" pitchFamily="18" charset="0"/>
                <a:cs typeface="Times New Roman" pitchFamily="18" charset="0"/>
              </a:rPr>
              <a:t>assessment findings</a:t>
            </a:r>
            <a:r>
              <a:rPr lang="en-GB" sz="2400" dirty="0" smtClean="0">
                <a:latin typeface="Times New Roman" pitchFamily="18" charset="0"/>
                <a:cs typeface="Times New Roman" pitchFamily="18" charset="0"/>
              </a:rPr>
              <a:t>.</a:t>
            </a:r>
          </a:p>
          <a:p>
            <a:pPr marL="45720" indent="0">
              <a:buNone/>
            </a:pPr>
            <a:endParaRPr lang="en-GB" sz="2400" dirty="0" smtClean="0">
              <a:latin typeface="Times New Roman" pitchFamily="18" charset="0"/>
              <a:cs typeface="Times New Roman" pitchFamily="18" charset="0"/>
            </a:endParaRPr>
          </a:p>
          <a:p>
            <a:pPr marL="45720" indent="0">
              <a:buNone/>
            </a:pPr>
            <a:r>
              <a:rPr lang="en-GB" sz="2400" dirty="0" smtClean="0">
                <a:latin typeface="Times New Roman" pitchFamily="18" charset="0"/>
                <a:cs typeface="Times New Roman" pitchFamily="18" charset="0"/>
              </a:rPr>
              <a:t>2.Measurement </a:t>
            </a:r>
            <a:r>
              <a:rPr lang="en-GB" sz="2400" dirty="0">
                <a:latin typeface="Times New Roman" pitchFamily="18" charset="0"/>
                <a:cs typeface="Times New Roman" pitchFamily="18" charset="0"/>
              </a:rPr>
              <a:t>of inadequate </a:t>
            </a:r>
            <a:r>
              <a:rPr lang="en-GB" sz="2400" dirty="0" smtClean="0">
                <a:latin typeface="Times New Roman" pitchFamily="18" charset="0"/>
                <a:cs typeface="Times New Roman" pitchFamily="18" charset="0"/>
              </a:rPr>
              <a:t>oxygen saturations by</a:t>
            </a:r>
          </a:p>
          <a:p>
            <a:pPr marL="342900" indent="-342900">
              <a:buFont typeface="Arial" pitchFamily="34" charset="0"/>
              <a:buChar char="•"/>
            </a:pPr>
            <a:r>
              <a:rPr lang="en-GB" sz="2400" dirty="0" smtClean="0">
                <a:latin typeface="Times New Roman" pitchFamily="18" charset="0"/>
                <a:cs typeface="Times New Roman" pitchFamily="18" charset="0"/>
              </a:rPr>
              <a:t>non-invasive  methods like Pulse </a:t>
            </a:r>
            <a:r>
              <a:rPr lang="en-GB" sz="2400" dirty="0" err="1">
                <a:latin typeface="Times New Roman" pitchFamily="18" charset="0"/>
                <a:cs typeface="Times New Roman" pitchFamily="18" charset="0"/>
              </a:rPr>
              <a:t>oximetry</a:t>
            </a:r>
            <a:endParaRPr lang="en-GB" sz="2400" dirty="0">
              <a:latin typeface="Times New Roman" pitchFamily="18" charset="0"/>
              <a:cs typeface="Times New Roman" pitchFamily="18" charset="0"/>
            </a:endParaRPr>
          </a:p>
          <a:p>
            <a:pPr marL="342900" indent="-342900">
              <a:buFont typeface="Arial" pitchFamily="34" charset="0"/>
              <a:buChar char="•"/>
            </a:pPr>
            <a:r>
              <a:rPr lang="en-GB" sz="2400" dirty="0" smtClean="0">
                <a:latin typeface="Times New Roman" pitchFamily="18" charset="0"/>
                <a:cs typeface="Times New Roman" pitchFamily="18" charset="0"/>
              </a:rPr>
              <a:t>invasive </a:t>
            </a:r>
            <a:r>
              <a:rPr lang="en-GB" sz="2400" dirty="0">
                <a:latin typeface="Times New Roman" pitchFamily="18" charset="0"/>
                <a:cs typeface="Times New Roman" pitchFamily="18" charset="0"/>
              </a:rPr>
              <a:t>or Arterial blood </a:t>
            </a:r>
            <a:r>
              <a:rPr lang="en-GB" sz="2400" dirty="0" smtClean="0">
                <a:latin typeface="Times New Roman" pitchFamily="18" charset="0"/>
                <a:cs typeface="Times New Roman" pitchFamily="18" charset="0"/>
              </a:rPr>
              <a:t>gas monitoring( PaO2</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SpO2)</a:t>
            </a:r>
            <a:endParaRPr lang="en-GB" sz="2400" dirty="0">
              <a:latin typeface="Times New Roman" pitchFamily="18" charset="0"/>
              <a:cs typeface="Times New Roman" pitchFamily="18" charset="0"/>
            </a:endParaRPr>
          </a:p>
          <a:p>
            <a:pPr marL="45720" indent="0">
              <a:buNone/>
            </a:pPr>
            <a:endParaRPr lang="en-GB"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077072"/>
            <a:ext cx="2543175"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925615"/>
            <a:ext cx="2160240" cy="267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11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645"/>
              </a:lnSpc>
            </a:pPr>
            <a:r>
              <a:rPr spc="-5" dirty="0">
                <a:solidFill>
                  <a:prstClr val="black">
                    <a:tint val="75000"/>
                  </a:prstClr>
                </a:solidFill>
              </a:rPr>
              <a:t>By </a:t>
            </a:r>
            <a:r>
              <a:rPr dirty="0">
                <a:solidFill>
                  <a:prstClr val="black">
                    <a:tint val="75000"/>
                  </a:prstClr>
                </a:solidFill>
              </a:rPr>
              <a:t>Dr. </a:t>
            </a:r>
            <a:r>
              <a:rPr spc="-5" dirty="0">
                <a:solidFill>
                  <a:prstClr val="black">
                    <a:tint val="75000"/>
                  </a:prstClr>
                </a:solidFill>
              </a:rPr>
              <a:t>Fekri Eltahir</a:t>
            </a:r>
            <a:r>
              <a:rPr spc="-20" dirty="0">
                <a:solidFill>
                  <a:prstClr val="black">
                    <a:tint val="75000"/>
                  </a:prstClr>
                </a:solidFill>
              </a:rPr>
              <a:t> </a:t>
            </a:r>
            <a:r>
              <a:rPr spc="-5" dirty="0">
                <a:solidFill>
                  <a:prstClr val="black">
                    <a:tint val="75000"/>
                  </a:prstClr>
                </a:solidFill>
              </a:rPr>
              <a:t>Abdalla</a:t>
            </a:r>
          </a:p>
        </p:txBody>
      </p:sp>
      <p:sp>
        <p:nvSpPr>
          <p:cNvPr id="2" name="object 2"/>
          <p:cNvSpPr txBox="1">
            <a:spLocks noGrp="1"/>
          </p:cNvSpPr>
          <p:nvPr>
            <p:ph type="title" idx="4294967295"/>
          </p:nvPr>
        </p:nvSpPr>
        <p:spPr>
          <a:xfrm>
            <a:off x="1" y="1166813"/>
            <a:ext cx="9144000" cy="690562"/>
          </a:xfrm>
          <a:prstGeom prst="rect">
            <a:avLst/>
          </a:prstGeom>
        </p:spPr>
        <p:txBody>
          <a:bodyPr vert="horz" wrap="square" lIns="0" tIns="12700" rIns="0" bIns="0" rtlCol="0">
            <a:spAutoFit/>
          </a:bodyPr>
          <a:lstStyle/>
          <a:p>
            <a:pPr marL="0" indent="0" algn="ctr">
              <a:lnSpc>
                <a:spcPct val="100000"/>
              </a:lnSpc>
              <a:spcBef>
                <a:spcPts val="100"/>
              </a:spcBef>
              <a:buNone/>
            </a:pPr>
            <a:r>
              <a:rPr lang="en-GB" sz="4400" b="1" spc="-10" dirty="0" smtClean="0">
                <a:solidFill>
                  <a:srgbClr val="FFFF00"/>
                </a:solidFill>
                <a:effectLst/>
                <a:latin typeface="Times New Roman" pitchFamily="18" charset="0"/>
                <a:cs typeface="Times New Roman" pitchFamily="18" charset="0"/>
              </a:rPr>
              <a:t>GRADING </a:t>
            </a:r>
            <a:r>
              <a:rPr lang="en-GB" sz="4400" b="1" spc="-5" dirty="0" smtClean="0">
                <a:solidFill>
                  <a:srgbClr val="FFFF00"/>
                </a:solidFill>
                <a:effectLst/>
                <a:latin typeface="Times New Roman" pitchFamily="18" charset="0"/>
                <a:cs typeface="Times New Roman" pitchFamily="18" charset="0"/>
              </a:rPr>
              <a:t>OF</a:t>
            </a:r>
            <a:r>
              <a:rPr lang="en-GB" sz="4400" b="1" spc="-75" dirty="0" smtClean="0">
                <a:solidFill>
                  <a:srgbClr val="FFFF00"/>
                </a:solidFill>
                <a:effectLst/>
                <a:latin typeface="Times New Roman" pitchFamily="18" charset="0"/>
                <a:cs typeface="Times New Roman" pitchFamily="18" charset="0"/>
              </a:rPr>
              <a:t> </a:t>
            </a:r>
            <a:r>
              <a:rPr lang="en-GB" sz="4400" b="1" spc="-15" dirty="0" smtClean="0">
                <a:solidFill>
                  <a:srgbClr val="FFFF00"/>
                </a:solidFill>
                <a:effectLst/>
                <a:latin typeface="Times New Roman" pitchFamily="18" charset="0"/>
                <a:cs typeface="Times New Roman" pitchFamily="18" charset="0"/>
              </a:rPr>
              <a:t>HYPOXIA</a:t>
            </a:r>
            <a:endParaRPr lang="en-GB" sz="4400" b="1" spc="-15" dirty="0">
              <a:solidFill>
                <a:srgbClr val="FFFF00"/>
              </a:solidFill>
              <a:effectLst/>
              <a:latin typeface="Times New Roman" pitchFamily="18" charset="0"/>
              <a:cs typeface="Times New Roman" pitchFamily="18" charset="0"/>
            </a:endParaRPr>
          </a:p>
        </p:txBody>
      </p:sp>
      <p:sp>
        <p:nvSpPr>
          <p:cNvPr id="3" name="object 3"/>
          <p:cNvSpPr/>
          <p:nvPr/>
        </p:nvSpPr>
        <p:spPr>
          <a:xfrm>
            <a:off x="1116330" y="2673350"/>
            <a:ext cx="6120130" cy="280797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6540500" y="4545329"/>
            <a:ext cx="2279650" cy="937260"/>
          </a:xfrm>
          <a:custGeom>
            <a:avLst/>
            <a:gdLst/>
            <a:ahLst/>
            <a:cxnLst/>
            <a:rect l="l" t="t" r="r" b="b"/>
            <a:pathLst>
              <a:path w="2279650" h="937260">
                <a:moveTo>
                  <a:pt x="453390" y="0"/>
                </a:moveTo>
                <a:lnTo>
                  <a:pt x="2279650" y="0"/>
                </a:lnTo>
                <a:lnTo>
                  <a:pt x="2279650" y="937260"/>
                </a:lnTo>
                <a:lnTo>
                  <a:pt x="0" y="937260"/>
                </a:lnTo>
                <a:lnTo>
                  <a:pt x="0" y="186690"/>
                </a:lnTo>
                <a:lnTo>
                  <a:pt x="453390" y="0"/>
                </a:lnTo>
                <a:close/>
              </a:path>
            </a:pathLst>
          </a:custGeom>
          <a:ln w="9344">
            <a:solidFill>
              <a:srgbClr val="CC0000"/>
            </a:solidFill>
          </a:ln>
        </p:spPr>
        <p:txBody>
          <a:bodyPr wrap="square" lIns="0" tIns="0" rIns="0" bIns="0" rtlCol="0"/>
          <a:lstStyle/>
          <a:p>
            <a:endParaRPr>
              <a:solidFill>
                <a:prstClr val="black"/>
              </a:solidFill>
            </a:endParaRPr>
          </a:p>
        </p:txBody>
      </p:sp>
      <p:sp>
        <p:nvSpPr>
          <p:cNvPr id="5" name="object 5"/>
          <p:cNvSpPr txBox="1"/>
          <p:nvPr/>
        </p:nvSpPr>
        <p:spPr>
          <a:xfrm>
            <a:off x="6659880" y="4999990"/>
            <a:ext cx="2041525" cy="299720"/>
          </a:xfrm>
          <a:prstGeom prst="rect">
            <a:avLst/>
          </a:prstGeom>
        </p:spPr>
        <p:txBody>
          <a:bodyPr vert="horz" wrap="square" lIns="0" tIns="12700" rIns="0" bIns="0" rtlCol="0">
            <a:spAutoFit/>
          </a:bodyPr>
          <a:lstStyle/>
          <a:p>
            <a:pPr marL="12700">
              <a:spcBef>
                <a:spcPts val="100"/>
              </a:spcBef>
            </a:pPr>
            <a:r>
              <a:rPr b="1" spc="-5" dirty="0">
                <a:solidFill>
                  <a:srgbClr val="BF0000"/>
                </a:solidFill>
                <a:latin typeface="Arial"/>
                <a:cs typeface="Arial"/>
              </a:rPr>
              <a:t>Respiratory</a:t>
            </a:r>
            <a:r>
              <a:rPr b="1" spc="-85" dirty="0">
                <a:solidFill>
                  <a:srgbClr val="BF0000"/>
                </a:solidFill>
                <a:latin typeface="Arial"/>
                <a:cs typeface="Arial"/>
              </a:rPr>
              <a:t> </a:t>
            </a:r>
            <a:r>
              <a:rPr b="1" spc="-5" dirty="0">
                <a:solidFill>
                  <a:srgbClr val="BF0000"/>
                </a:solidFill>
                <a:latin typeface="Arial"/>
                <a:cs typeface="Arial"/>
              </a:rPr>
              <a:t>failure</a:t>
            </a:r>
            <a:endParaRPr>
              <a:solidFill>
                <a:prstClr val="black"/>
              </a:solidFill>
              <a:latin typeface="Arial"/>
              <a:cs typeface="Arial"/>
            </a:endParaRPr>
          </a:p>
        </p:txBody>
      </p:sp>
      <p:sp>
        <p:nvSpPr>
          <p:cNvPr id="6" name="object 6"/>
          <p:cNvSpPr/>
          <p:nvPr/>
        </p:nvSpPr>
        <p:spPr>
          <a:xfrm>
            <a:off x="1008380" y="4544059"/>
            <a:ext cx="5400040" cy="1080770"/>
          </a:xfrm>
          <a:custGeom>
            <a:avLst/>
            <a:gdLst/>
            <a:ahLst/>
            <a:cxnLst/>
            <a:rect l="l" t="t" r="r" b="b"/>
            <a:pathLst>
              <a:path w="5400040" h="1080770">
                <a:moveTo>
                  <a:pt x="179069" y="0"/>
                </a:moveTo>
                <a:lnTo>
                  <a:pt x="134496" y="7096"/>
                </a:lnTo>
                <a:lnTo>
                  <a:pt x="92568" y="26717"/>
                </a:lnTo>
                <a:lnTo>
                  <a:pt x="55721" y="56356"/>
                </a:lnTo>
                <a:lnTo>
                  <a:pt x="26387" y="93509"/>
                </a:lnTo>
                <a:lnTo>
                  <a:pt x="7002" y="135672"/>
                </a:lnTo>
                <a:lnTo>
                  <a:pt x="0" y="180339"/>
                </a:lnTo>
                <a:lnTo>
                  <a:pt x="0" y="900429"/>
                </a:lnTo>
                <a:lnTo>
                  <a:pt x="7002" y="945097"/>
                </a:lnTo>
                <a:lnTo>
                  <a:pt x="26387" y="987260"/>
                </a:lnTo>
                <a:lnTo>
                  <a:pt x="55721" y="1024413"/>
                </a:lnTo>
                <a:lnTo>
                  <a:pt x="92568" y="1054052"/>
                </a:lnTo>
                <a:lnTo>
                  <a:pt x="134496" y="1073673"/>
                </a:lnTo>
                <a:lnTo>
                  <a:pt x="179069" y="1080770"/>
                </a:lnTo>
                <a:lnTo>
                  <a:pt x="5220970" y="1080770"/>
                </a:lnTo>
                <a:lnTo>
                  <a:pt x="5265102" y="1073673"/>
                </a:lnTo>
                <a:lnTo>
                  <a:pt x="5306906" y="1054052"/>
                </a:lnTo>
                <a:lnTo>
                  <a:pt x="5343842" y="1024413"/>
                </a:lnTo>
                <a:lnTo>
                  <a:pt x="5373370" y="987260"/>
                </a:lnTo>
                <a:lnTo>
                  <a:pt x="5392949" y="945097"/>
                </a:lnTo>
                <a:lnTo>
                  <a:pt x="5400040" y="900429"/>
                </a:lnTo>
                <a:lnTo>
                  <a:pt x="5400040" y="180339"/>
                </a:lnTo>
                <a:lnTo>
                  <a:pt x="5392949" y="135672"/>
                </a:lnTo>
                <a:lnTo>
                  <a:pt x="5373370" y="93509"/>
                </a:lnTo>
                <a:lnTo>
                  <a:pt x="5343842" y="56356"/>
                </a:lnTo>
                <a:lnTo>
                  <a:pt x="5306906" y="26717"/>
                </a:lnTo>
                <a:lnTo>
                  <a:pt x="5265102" y="7096"/>
                </a:lnTo>
                <a:lnTo>
                  <a:pt x="5220970" y="0"/>
                </a:lnTo>
                <a:lnTo>
                  <a:pt x="179069" y="0"/>
                </a:lnTo>
                <a:close/>
              </a:path>
            </a:pathLst>
          </a:custGeom>
          <a:ln w="9344">
            <a:solidFill>
              <a:srgbClr val="BF0000"/>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87299426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46"/>
          <p:cNvSpPr txBox="1">
            <a:spLocks noGrp="1"/>
          </p:cNvSpPr>
          <p:nvPr>
            <p:ph type="ftr" sz="quarter" idx="5"/>
          </p:nvPr>
        </p:nvSpPr>
        <p:spPr>
          <a:prstGeom prst="rect">
            <a:avLst/>
          </a:prstGeom>
        </p:spPr>
        <p:txBody>
          <a:bodyPr vert="horz" wrap="square" lIns="0" tIns="0" rIns="0" bIns="0" rtlCol="0">
            <a:spAutoFit/>
          </a:bodyPr>
          <a:lstStyle/>
          <a:p>
            <a:pPr marL="12700">
              <a:lnSpc>
                <a:spcPts val="1645"/>
              </a:lnSpc>
            </a:pPr>
            <a:r>
              <a:rPr spc="-5" dirty="0">
                <a:solidFill>
                  <a:prstClr val="black">
                    <a:tint val="75000"/>
                  </a:prstClr>
                </a:solidFill>
              </a:rPr>
              <a:t>By </a:t>
            </a:r>
            <a:r>
              <a:rPr dirty="0">
                <a:solidFill>
                  <a:prstClr val="black">
                    <a:tint val="75000"/>
                  </a:prstClr>
                </a:solidFill>
              </a:rPr>
              <a:t>Dr. </a:t>
            </a:r>
            <a:r>
              <a:rPr spc="-5" dirty="0">
                <a:solidFill>
                  <a:prstClr val="black">
                    <a:tint val="75000"/>
                  </a:prstClr>
                </a:solidFill>
              </a:rPr>
              <a:t>Fekri Eltahir</a:t>
            </a:r>
            <a:r>
              <a:rPr spc="-20" dirty="0">
                <a:solidFill>
                  <a:prstClr val="black">
                    <a:tint val="75000"/>
                  </a:prstClr>
                </a:solidFill>
              </a:rPr>
              <a:t> </a:t>
            </a:r>
            <a:r>
              <a:rPr spc="-5" dirty="0">
                <a:solidFill>
                  <a:prstClr val="black">
                    <a:tint val="75000"/>
                  </a:prstClr>
                </a:solidFill>
              </a:rPr>
              <a:t>Abdalla</a:t>
            </a:r>
          </a:p>
        </p:txBody>
      </p:sp>
      <p:sp>
        <p:nvSpPr>
          <p:cNvPr id="2" name="object 2"/>
          <p:cNvSpPr txBox="1">
            <a:spLocks noGrp="1"/>
          </p:cNvSpPr>
          <p:nvPr>
            <p:ph type="title" idx="4294967295"/>
          </p:nvPr>
        </p:nvSpPr>
        <p:spPr>
          <a:xfrm>
            <a:off x="0" y="1225550"/>
            <a:ext cx="9144000" cy="689932"/>
          </a:xfrm>
          <a:prstGeom prst="rect">
            <a:avLst/>
          </a:prstGeom>
        </p:spPr>
        <p:txBody>
          <a:bodyPr vert="horz" wrap="square" lIns="0" tIns="12700" rIns="0" bIns="0" rtlCol="0">
            <a:spAutoFit/>
          </a:bodyPr>
          <a:lstStyle/>
          <a:p>
            <a:pPr marL="0" indent="0" algn="ctr">
              <a:lnSpc>
                <a:spcPct val="100000"/>
              </a:lnSpc>
              <a:spcBef>
                <a:spcPts val="100"/>
              </a:spcBef>
              <a:buNone/>
            </a:pPr>
            <a:r>
              <a:rPr lang="en-GB" sz="4400" b="1" spc="-20" dirty="0" smtClean="0">
                <a:solidFill>
                  <a:srgbClr val="FFFF00"/>
                </a:solidFill>
                <a:effectLst/>
                <a:latin typeface="Times New Roman" pitchFamily="18" charset="0"/>
                <a:cs typeface="Times New Roman" pitchFamily="18" charset="0"/>
              </a:rPr>
              <a:t>TYPES </a:t>
            </a:r>
            <a:r>
              <a:rPr lang="en-GB" sz="4400" b="1" spc="-5" dirty="0" smtClean="0">
                <a:solidFill>
                  <a:srgbClr val="FFFF00"/>
                </a:solidFill>
                <a:effectLst/>
                <a:latin typeface="Times New Roman" pitchFamily="18" charset="0"/>
                <a:cs typeface="Times New Roman" pitchFamily="18" charset="0"/>
              </a:rPr>
              <a:t>OF</a:t>
            </a:r>
            <a:r>
              <a:rPr lang="en-GB" sz="4400" b="1" spc="-70" dirty="0" smtClean="0">
                <a:solidFill>
                  <a:srgbClr val="FFFF00"/>
                </a:solidFill>
                <a:effectLst/>
                <a:latin typeface="Times New Roman" pitchFamily="18" charset="0"/>
                <a:cs typeface="Times New Roman" pitchFamily="18" charset="0"/>
              </a:rPr>
              <a:t> </a:t>
            </a:r>
            <a:r>
              <a:rPr lang="en-GB" sz="4400" b="1" spc="-15" dirty="0" smtClean="0">
                <a:solidFill>
                  <a:srgbClr val="FFFF00"/>
                </a:solidFill>
                <a:effectLst/>
                <a:latin typeface="Times New Roman" pitchFamily="18" charset="0"/>
                <a:cs typeface="Times New Roman" pitchFamily="18" charset="0"/>
              </a:rPr>
              <a:t>HYPOXIA</a:t>
            </a:r>
            <a:endParaRPr lang="en-GB" sz="4400" b="1" spc="-15" dirty="0">
              <a:solidFill>
                <a:srgbClr val="FFFF00"/>
              </a:solidFill>
              <a:effectLst/>
              <a:latin typeface="Times New Roman" pitchFamily="18" charset="0"/>
              <a:cs typeface="Times New Roman" pitchFamily="18" charset="0"/>
            </a:endParaRPr>
          </a:p>
        </p:txBody>
      </p:sp>
      <p:sp>
        <p:nvSpPr>
          <p:cNvPr id="3" name="object 3"/>
          <p:cNvSpPr/>
          <p:nvPr/>
        </p:nvSpPr>
        <p:spPr>
          <a:xfrm>
            <a:off x="838200" y="2362200"/>
            <a:ext cx="1502410" cy="694690"/>
          </a:xfrm>
          <a:custGeom>
            <a:avLst/>
            <a:gdLst/>
            <a:ahLst/>
            <a:cxnLst/>
            <a:rect l="l" t="t" r="r" b="b"/>
            <a:pathLst>
              <a:path w="1502410" h="694689">
                <a:moveTo>
                  <a:pt x="0" y="0"/>
                </a:moveTo>
                <a:lnTo>
                  <a:pt x="1502410" y="0"/>
                </a:lnTo>
                <a:lnTo>
                  <a:pt x="150241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4" name="object 4"/>
          <p:cNvSpPr txBox="1"/>
          <p:nvPr/>
        </p:nvSpPr>
        <p:spPr>
          <a:xfrm>
            <a:off x="916939" y="2373629"/>
            <a:ext cx="683895" cy="299720"/>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Arial"/>
                <a:cs typeface="Arial"/>
              </a:rPr>
              <a:t>T</a:t>
            </a:r>
            <a:r>
              <a:rPr b="1" spc="-15" dirty="0">
                <a:solidFill>
                  <a:srgbClr val="FFFFFF"/>
                </a:solidFill>
                <a:latin typeface="Arial"/>
                <a:cs typeface="Arial"/>
              </a:rPr>
              <a:t>y</a:t>
            </a:r>
            <a:r>
              <a:rPr b="1" spc="-5" dirty="0">
                <a:solidFill>
                  <a:srgbClr val="FFFFFF"/>
                </a:solidFill>
                <a:latin typeface="Arial"/>
                <a:cs typeface="Arial"/>
              </a:rPr>
              <a:t>pes</a:t>
            </a:r>
            <a:endParaRPr>
              <a:solidFill>
                <a:prstClr val="black"/>
              </a:solidFill>
              <a:latin typeface="Arial"/>
              <a:cs typeface="Arial"/>
            </a:endParaRPr>
          </a:p>
        </p:txBody>
      </p:sp>
      <p:sp>
        <p:nvSpPr>
          <p:cNvPr id="5" name="object 5"/>
          <p:cNvSpPr/>
          <p:nvPr/>
        </p:nvSpPr>
        <p:spPr>
          <a:xfrm>
            <a:off x="2340610" y="2362200"/>
            <a:ext cx="2302510" cy="694690"/>
          </a:xfrm>
          <a:custGeom>
            <a:avLst/>
            <a:gdLst/>
            <a:ahLst/>
            <a:cxnLst/>
            <a:rect l="l" t="t" r="r" b="b"/>
            <a:pathLst>
              <a:path w="2302510" h="694689">
                <a:moveTo>
                  <a:pt x="0" y="0"/>
                </a:moveTo>
                <a:lnTo>
                  <a:pt x="2302510" y="0"/>
                </a:lnTo>
                <a:lnTo>
                  <a:pt x="230251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6" name="object 6"/>
          <p:cNvSpPr txBox="1"/>
          <p:nvPr/>
        </p:nvSpPr>
        <p:spPr>
          <a:xfrm>
            <a:off x="2419350" y="2373629"/>
            <a:ext cx="1219200" cy="299720"/>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Arial"/>
                <a:cs typeface="Arial"/>
              </a:rPr>
              <a:t>Definintion</a:t>
            </a:r>
            <a:endParaRPr>
              <a:solidFill>
                <a:prstClr val="black"/>
              </a:solidFill>
              <a:latin typeface="Arial"/>
              <a:cs typeface="Arial"/>
            </a:endParaRPr>
          </a:p>
        </p:txBody>
      </p:sp>
      <p:sp>
        <p:nvSpPr>
          <p:cNvPr id="7" name="object 7"/>
          <p:cNvSpPr/>
          <p:nvPr/>
        </p:nvSpPr>
        <p:spPr>
          <a:xfrm>
            <a:off x="4643120" y="2362200"/>
            <a:ext cx="4500880" cy="694690"/>
          </a:xfrm>
          <a:custGeom>
            <a:avLst/>
            <a:gdLst/>
            <a:ahLst/>
            <a:cxnLst/>
            <a:rect l="l" t="t" r="r" b="b"/>
            <a:pathLst>
              <a:path w="4500880" h="694689">
                <a:moveTo>
                  <a:pt x="0" y="0"/>
                </a:moveTo>
                <a:lnTo>
                  <a:pt x="4500880" y="0"/>
                </a:lnTo>
                <a:lnTo>
                  <a:pt x="4500880" y="694689"/>
                </a:lnTo>
                <a:lnTo>
                  <a:pt x="0" y="694689"/>
                </a:lnTo>
                <a:lnTo>
                  <a:pt x="0" y="0"/>
                </a:lnTo>
                <a:close/>
              </a:path>
            </a:pathLst>
          </a:custGeom>
          <a:solidFill>
            <a:srgbClr val="33CCCC"/>
          </a:solidFill>
        </p:spPr>
        <p:txBody>
          <a:bodyPr wrap="square" lIns="0" tIns="0" rIns="0" bIns="0" rtlCol="0"/>
          <a:lstStyle/>
          <a:p>
            <a:endParaRPr>
              <a:solidFill>
                <a:prstClr val="black"/>
              </a:solidFill>
            </a:endParaRPr>
          </a:p>
        </p:txBody>
      </p:sp>
      <p:sp>
        <p:nvSpPr>
          <p:cNvPr id="8" name="object 8"/>
          <p:cNvSpPr txBox="1"/>
          <p:nvPr/>
        </p:nvSpPr>
        <p:spPr>
          <a:xfrm>
            <a:off x="4721859" y="2373629"/>
            <a:ext cx="1508125" cy="299720"/>
          </a:xfrm>
          <a:prstGeom prst="rect">
            <a:avLst/>
          </a:prstGeom>
        </p:spPr>
        <p:txBody>
          <a:bodyPr vert="horz" wrap="square" lIns="0" tIns="12700" rIns="0" bIns="0" rtlCol="0">
            <a:spAutoFit/>
          </a:bodyPr>
          <a:lstStyle/>
          <a:p>
            <a:pPr marL="12700">
              <a:spcBef>
                <a:spcPts val="100"/>
              </a:spcBef>
            </a:pPr>
            <a:r>
              <a:rPr b="1" spc="-10" dirty="0">
                <a:solidFill>
                  <a:srgbClr val="FFFFFF"/>
                </a:solidFill>
                <a:latin typeface="Arial"/>
                <a:cs typeface="Arial"/>
              </a:rPr>
              <a:t>Typical</a:t>
            </a:r>
            <a:r>
              <a:rPr b="1" spc="-50" dirty="0">
                <a:solidFill>
                  <a:srgbClr val="FFFFFF"/>
                </a:solidFill>
                <a:latin typeface="Arial"/>
                <a:cs typeface="Arial"/>
              </a:rPr>
              <a:t> </a:t>
            </a:r>
            <a:r>
              <a:rPr b="1" spc="-10" dirty="0">
                <a:solidFill>
                  <a:srgbClr val="FFFFFF"/>
                </a:solidFill>
                <a:latin typeface="Arial"/>
                <a:cs typeface="Arial"/>
              </a:rPr>
              <a:t>cases</a:t>
            </a:r>
            <a:endParaRPr>
              <a:solidFill>
                <a:prstClr val="black"/>
              </a:solidFill>
              <a:latin typeface="Arial"/>
              <a:cs typeface="Arial"/>
            </a:endParaRPr>
          </a:p>
        </p:txBody>
      </p:sp>
      <p:sp>
        <p:nvSpPr>
          <p:cNvPr id="9" name="object 9"/>
          <p:cNvSpPr/>
          <p:nvPr/>
        </p:nvSpPr>
        <p:spPr>
          <a:xfrm>
            <a:off x="838200" y="3056889"/>
            <a:ext cx="1502410" cy="697230"/>
          </a:xfrm>
          <a:custGeom>
            <a:avLst/>
            <a:gdLst/>
            <a:ahLst/>
            <a:cxnLst/>
            <a:rect l="l" t="t" r="r" b="b"/>
            <a:pathLst>
              <a:path w="1502410" h="697229">
                <a:moveTo>
                  <a:pt x="0" y="0"/>
                </a:moveTo>
                <a:lnTo>
                  <a:pt x="1502410" y="0"/>
                </a:lnTo>
                <a:lnTo>
                  <a:pt x="150241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0" name="object 10"/>
          <p:cNvSpPr txBox="1"/>
          <p:nvPr/>
        </p:nvSpPr>
        <p:spPr>
          <a:xfrm>
            <a:off x="916939" y="3069590"/>
            <a:ext cx="913130" cy="299720"/>
          </a:xfrm>
          <a:prstGeom prst="rect">
            <a:avLst/>
          </a:prstGeom>
        </p:spPr>
        <p:txBody>
          <a:bodyPr vert="horz" wrap="square" lIns="0" tIns="12700" rIns="0" bIns="0" rtlCol="0">
            <a:spAutoFit/>
          </a:bodyPr>
          <a:lstStyle/>
          <a:p>
            <a:pPr marL="12700">
              <a:spcBef>
                <a:spcPts val="100"/>
              </a:spcBef>
            </a:pPr>
            <a:r>
              <a:rPr b="1" spc="-10" dirty="0">
                <a:solidFill>
                  <a:srgbClr val="FF0000"/>
                </a:solidFill>
                <a:latin typeface="Arial"/>
                <a:cs typeface="Arial"/>
              </a:rPr>
              <a:t>H</a:t>
            </a:r>
            <a:r>
              <a:rPr b="1" spc="-15" dirty="0">
                <a:solidFill>
                  <a:srgbClr val="003366"/>
                </a:solidFill>
                <a:latin typeface="Arial"/>
                <a:cs typeface="Arial"/>
              </a:rPr>
              <a:t>y</a:t>
            </a:r>
            <a:r>
              <a:rPr b="1" spc="-5" dirty="0">
                <a:solidFill>
                  <a:srgbClr val="003366"/>
                </a:solidFill>
                <a:latin typeface="Arial"/>
                <a:cs typeface="Arial"/>
              </a:rPr>
              <a:t>p</a:t>
            </a:r>
            <a:r>
              <a:rPr b="1" spc="5" dirty="0">
                <a:solidFill>
                  <a:srgbClr val="003366"/>
                </a:solidFill>
                <a:latin typeface="Arial"/>
                <a:cs typeface="Arial"/>
              </a:rPr>
              <a:t>o</a:t>
            </a:r>
            <a:r>
              <a:rPr b="1" spc="-15" dirty="0">
                <a:solidFill>
                  <a:srgbClr val="003366"/>
                </a:solidFill>
                <a:latin typeface="Arial"/>
                <a:cs typeface="Arial"/>
              </a:rPr>
              <a:t>x</a:t>
            </a:r>
            <a:r>
              <a:rPr b="1" spc="5" dirty="0">
                <a:solidFill>
                  <a:srgbClr val="003366"/>
                </a:solidFill>
                <a:latin typeface="Arial"/>
                <a:cs typeface="Arial"/>
              </a:rPr>
              <a:t>i</a:t>
            </a:r>
            <a:r>
              <a:rPr b="1" dirty="0">
                <a:solidFill>
                  <a:srgbClr val="003366"/>
                </a:solidFill>
                <a:latin typeface="Arial"/>
                <a:cs typeface="Arial"/>
              </a:rPr>
              <a:t>c</a:t>
            </a:r>
            <a:endParaRPr>
              <a:solidFill>
                <a:prstClr val="black"/>
              </a:solidFill>
              <a:latin typeface="Arial"/>
              <a:cs typeface="Arial"/>
            </a:endParaRPr>
          </a:p>
        </p:txBody>
      </p:sp>
      <p:sp>
        <p:nvSpPr>
          <p:cNvPr id="11" name="object 11"/>
          <p:cNvSpPr/>
          <p:nvPr/>
        </p:nvSpPr>
        <p:spPr>
          <a:xfrm>
            <a:off x="2340610" y="3056889"/>
            <a:ext cx="2302510" cy="697230"/>
          </a:xfrm>
          <a:custGeom>
            <a:avLst/>
            <a:gdLst/>
            <a:ahLst/>
            <a:cxnLst/>
            <a:rect l="l" t="t" r="r" b="b"/>
            <a:pathLst>
              <a:path w="2302510" h="697229">
                <a:moveTo>
                  <a:pt x="0" y="0"/>
                </a:moveTo>
                <a:lnTo>
                  <a:pt x="2302510" y="0"/>
                </a:lnTo>
                <a:lnTo>
                  <a:pt x="230251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2" name="object 12"/>
          <p:cNvSpPr txBox="1"/>
          <p:nvPr/>
        </p:nvSpPr>
        <p:spPr>
          <a:xfrm>
            <a:off x="2674620" y="3069590"/>
            <a:ext cx="1554480" cy="299720"/>
          </a:xfrm>
          <a:prstGeom prst="rect">
            <a:avLst/>
          </a:prstGeom>
        </p:spPr>
        <p:txBody>
          <a:bodyPr vert="horz" wrap="square" lIns="0" tIns="12700" rIns="0" bIns="0" rtlCol="0">
            <a:spAutoFit/>
          </a:bodyPr>
          <a:lstStyle/>
          <a:p>
            <a:pPr marL="12700">
              <a:spcBef>
                <a:spcPts val="100"/>
              </a:spcBef>
            </a:pPr>
            <a:r>
              <a:rPr spc="-15" dirty="0">
                <a:solidFill>
                  <a:srgbClr val="001833"/>
                </a:solidFill>
                <a:latin typeface="Arial"/>
                <a:cs typeface="Arial"/>
              </a:rPr>
              <a:t>oxygen</a:t>
            </a:r>
            <a:r>
              <a:rPr spc="-50" dirty="0">
                <a:solidFill>
                  <a:srgbClr val="001833"/>
                </a:solidFill>
                <a:latin typeface="Arial"/>
                <a:cs typeface="Arial"/>
              </a:rPr>
              <a:t> </a:t>
            </a:r>
            <a:r>
              <a:rPr spc="-10" dirty="0">
                <a:solidFill>
                  <a:srgbClr val="001833"/>
                </a:solidFill>
                <a:latin typeface="Arial"/>
                <a:cs typeface="Arial"/>
              </a:rPr>
              <a:t>tension</a:t>
            </a:r>
            <a:endParaRPr>
              <a:solidFill>
                <a:prstClr val="black"/>
              </a:solidFill>
              <a:latin typeface="Arial"/>
              <a:cs typeface="Arial"/>
            </a:endParaRPr>
          </a:p>
        </p:txBody>
      </p:sp>
      <p:sp>
        <p:nvSpPr>
          <p:cNvPr id="13" name="object 13"/>
          <p:cNvSpPr/>
          <p:nvPr/>
        </p:nvSpPr>
        <p:spPr>
          <a:xfrm>
            <a:off x="4643120" y="3056889"/>
            <a:ext cx="4500880" cy="697230"/>
          </a:xfrm>
          <a:custGeom>
            <a:avLst/>
            <a:gdLst/>
            <a:ahLst/>
            <a:cxnLst/>
            <a:rect l="l" t="t" r="r" b="b"/>
            <a:pathLst>
              <a:path w="4500880" h="697229">
                <a:moveTo>
                  <a:pt x="0" y="0"/>
                </a:moveTo>
                <a:lnTo>
                  <a:pt x="4500880" y="0"/>
                </a:lnTo>
                <a:lnTo>
                  <a:pt x="4500880" y="697230"/>
                </a:lnTo>
                <a:lnTo>
                  <a:pt x="0" y="69723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14" name="object 14"/>
          <p:cNvSpPr txBox="1"/>
          <p:nvPr/>
        </p:nvSpPr>
        <p:spPr>
          <a:xfrm>
            <a:off x="4721859" y="3069590"/>
            <a:ext cx="3709670" cy="554990"/>
          </a:xfrm>
          <a:prstGeom prst="rect">
            <a:avLst/>
          </a:prstGeom>
        </p:spPr>
        <p:txBody>
          <a:bodyPr vert="horz" wrap="square" lIns="0" tIns="36830" rIns="0" bIns="0" rtlCol="0">
            <a:spAutoFit/>
          </a:bodyPr>
          <a:lstStyle/>
          <a:p>
            <a:pPr marL="12700" marR="5080">
              <a:lnSpc>
                <a:spcPts val="2010"/>
              </a:lnSpc>
              <a:spcBef>
                <a:spcPts val="290"/>
              </a:spcBef>
            </a:pPr>
            <a:r>
              <a:rPr spc="-5" dirty="0">
                <a:solidFill>
                  <a:srgbClr val="001833"/>
                </a:solidFill>
                <a:latin typeface="Arial"/>
                <a:cs typeface="Arial"/>
              </a:rPr>
              <a:t>High altitude </a:t>
            </a:r>
            <a:r>
              <a:rPr dirty="0">
                <a:solidFill>
                  <a:srgbClr val="001833"/>
                </a:solidFill>
                <a:latin typeface="Arial"/>
                <a:cs typeface="Arial"/>
              </a:rPr>
              <a:t>– </a:t>
            </a:r>
            <a:r>
              <a:rPr spc="-10" dirty="0">
                <a:solidFill>
                  <a:srgbClr val="001833"/>
                </a:solidFill>
                <a:latin typeface="Arial"/>
                <a:cs typeface="Arial"/>
              </a:rPr>
              <a:t>hypoventilation </a:t>
            </a:r>
            <a:r>
              <a:rPr dirty="0">
                <a:solidFill>
                  <a:srgbClr val="001833"/>
                </a:solidFill>
                <a:latin typeface="Arial"/>
                <a:cs typeface="Arial"/>
              </a:rPr>
              <a:t>– </a:t>
            </a:r>
            <a:r>
              <a:rPr spc="-5" dirty="0">
                <a:solidFill>
                  <a:srgbClr val="001833"/>
                </a:solidFill>
                <a:latin typeface="Arial"/>
                <a:cs typeface="Arial"/>
              </a:rPr>
              <a:t>V/Q  mismatch.</a:t>
            </a:r>
            <a:endParaRPr>
              <a:solidFill>
                <a:prstClr val="black"/>
              </a:solidFill>
              <a:latin typeface="Arial"/>
              <a:cs typeface="Arial"/>
            </a:endParaRPr>
          </a:p>
        </p:txBody>
      </p:sp>
      <p:sp>
        <p:nvSpPr>
          <p:cNvPr id="15" name="object 15"/>
          <p:cNvSpPr/>
          <p:nvPr/>
        </p:nvSpPr>
        <p:spPr>
          <a:xfrm>
            <a:off x="838200" y="3754120"/>
            <a:ext cx="1502410" cy="695960"/>
          </a:xfrm>
          <a:custGeom>
            <a:avLst/>
            <a:gdLst/>
            <a:ahLst/>
            <a:cxnLst/>
            <a:rect l="l" t="t" r="r" b="b"/>
            <a:pathLst>
              <a:path w="1502410" h="695960">
                <a:moveTo>
                  <a:pt x="0" y="0"/>
                </a:moveTo>
                <a:lnTo>
                  <a:pt x="1502410" y="0"/>
                </a:lnTo>
                <a:lnTo>
                  <a:pt x="150241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16" name="object 16"/>
          <p:cNvSpPr txBox="1"/>
          <p:nvPr/>
        </p:nvSpPr>
        <p:spPr>
          <a:xfrm>
            <a:off x="916939" y="3766820"/>
            <a:ext cx="843915" cy="299720"/>
          </a:xfrm>
          <a:prstGeom prst="rect">
            <a:avLst/>
          </a:prstGeom>
        </p:spPr>
        <p:txBody>
          <a:bodyPr vert="horz" wrap="square" lIns="0" tIns="12700" rIns="0" bIns="0" rtlCol="0">
            <a:spAutoFit/>
          </a:bodyPr>
          <a:lstStyle/>
          <a:p>
            <a:pPr marL="12700">
              <a:spcBef>
                <a:spcPts val="100"/>
              </a:spcBef>
            </a:pPr>
            <a:r>
              <a:rPr b="1" spc="-50" dirty="0">
                <a:solidFill>
                  <a:srgbClr val="FF0000"/>
                </a:solidFill>
                <a:latin typeface="Arial"/>
                <a:cs typeface="Arial"/>
              </a:rPr>
              <a:t>A</a:t>
            </a:r>
            <a:r>
              <a:rPr b="1" spc="-5" dirty="0">
                <a:solidFill>
                  <a:srgbClr val="003366"/>
                </a:solidFill>
                <a:latin typeface="Arial"/>
                <a:cs typeface="Arial"/>
              </a:rPr>
              <a:t>ne</a:t>
            </a:r>
            <a:r>
              <a:rPr b="1" spc="-15" dirty="0">
                <a:solidFill>
                  <a:srgbClr val="003366"/>
                </a:solidFill>
                <a:latin typeface="Arial"/>
                <a:cs typeface="Arial"/>
              </a:rPr>
              <a:t>m</a:t>
            </a:r>
            <a:r>
              <a:rPr b="1" spc="5" dirty="0">
                <a:solidFill>
                  <a:srgbClr val="003366"/>
                </a:solidFill>
                <a:latin typeface="Arial"/>
                <a:cs typeface="Arial"/>
              </a:rPr>
              <a:t>i</a:t>
            </a:r>
            <a:r>
              <a:rPr b="1" dirty="0">
                <a:solidFill>
                  <a:srgbClr val="003366"/>
                </a:solidFill>
                <a:latin typeface="Arial"/>
                <a:cs typeface="Arial"/>
              </a:rPr>
              <a:t>c</a:t>
            </a:r>
            <a:endParaRPr>
              <a:solidFill>
                <a:prstClr val="black"/>
              </a:solidFill>
              <a:latin typeface="Arial"/>
              <a:cs typeface="Arial"/>
            </a:endParaRPr>
          </a:p>
        </p:txBody>
      </p:sp>
      <p:sp>
        <p:nvSpPr>
          <p:cNvPr id="17" name="object 17"/>
          <p:cNvSpPr/>
          <p:nvPr/>
        </p:nvSpPr>
        <p:spPr>
          <a:xfrm>
            <a:off x="2340610" y="3754120"/>
            <a:ext cx="2302510" cy="695960"/>
          </a:xfrm>
          <a:custGeom>
            <a:avLst/>
            <a:gdLst/>
            <a:ahLst/>
            <a:cxnLst/>
            <a:rect l="l" t="t" r="r" b="b"/>
            <a:pathLst>
              <a:path w="2302510" h="695960">
                <a:moveTo>
                  <a:pt x="0" y="0"/>
                </a:moveTo>
                <a:lnTo>
                  <a:pt x="2302510" y="0"/>
                </a:lnTo>
                <a:lnTo>
                  <a:pt x="230251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18" name="object 18"/>
          <p:cNvSpPr txBox="1"/>
          <p:nvPr/>
        </p:nvSpPr>
        <p:spPr>
          <a:xfrm>
            <a:off x="2674620" y="3766820"/>
            <a:ext cx="173418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carrying</a:t>
            </a:r>
            <a:r>
              <a:rPr spc="-45" dirty="0">
                <a:solidFill>
                  <a:srgbClr val="001833"/>
                </a:solidFill>
                <a:latin typeface="Arial"/>
                <a:cs typeface="Arial"/>
              </a:rPr>
              <a:t> </a:t>
            </a:r>
            <a:r>
              <a:rPr spc="-5" dirty="0">
                <a:solidFill>
                  <a:srgbClr val="001833"/>
                </a:solidFill>
                <a:latin typeface="Arial"/>
                <a:cs typeface="Arial"/>
              </a:rPr>
              <a:t>capacity</a:t>
            </a:r>
            <a:endParaRPr>
              <a:solidFill>
                <a:prstClr val="black"/>
              </a:solidFill>
              <a:latin typeface="Arial"/>
              <a:cs typeface="Arial"/>
            </a:endParaRPr>
          </a:p>
        </p:txBody>
      </p:sp>
      <p:sp>
        <p:nvSpPr>
          <p:cNvPr id="19" name="object 19"/>
          <p:cNvSpPr/>
          <p:nvPr/>
        </p:nvSpPr>
        <p:spPr>
          <a:xfrm>
            <a:off x="4643120" y="3754120"/>
            <a:ext cx="4500880" cy="695960"/>
          </a:xfrm>
          <a:custGeom>
            <a:avLst/>
            <a:gdLst/>
            <a:ahLst/>
            <a:cxnLst/>
            <a:rect l="l" t="t" r="r" b="b"/>
            <a:pathLst>
              <a:path w="4500880" h="695960">
                <a:moveTo>
                  <a:pt x="0" y="0"/>
                </a:moveTo>
                <a:lnTo>
                  <a:pt x="4500880" y="0"/>
                </a:lnTo>
                <a:lnTo>
                  <a:pt x="4500880" y="695959"/>
                </a:lnTo>
                <a:lnTo>
                  <a:pt x="0" y="695959"/>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20" name="object 20"/>
          <p:cNvSpPr txBox="1"/>
          <p:nvPr/>
        </p:nvSpPr>
        <p:spPr>
          <a:xfrm>
            <a:off x="4721859" y="3766820"/>
            <a:ext cx="3711575" cy="299720"/>
          </a:xfrm>
          <a:prstGeom prst="rect">
            <a:avLst/>
          </a:prstGeom>
        </p:spPr>
        <p:txBody>
          <a:bodyPr vert="horz" wrap="square" lIns="0" tIns="12700" rIns="0" bIns="0" rtlCol="0">
            <a:spAutoFit/>
          </a:bodyPr>
          <a:lstStyle/>
          <a:p>
            <a:pPr marL="12700">
              <a:spcBef>
                <a:spcPts val="100"/>
              </a:spcBef>
            </a:pPr>
            <a:r>
              <a:rPr spc="-5" dirty="0">
                <a:solidFill>
                  <a:srgbClr val="001833"/>
                </a:solidFill>
                <a:latin typeface="Arial"/>
                <a:cs typeface="Arial"/>
              </a:rPr>
              <a:t>Anemia </a:t>
            </a:r>
            <a:r>
              <a:rPr dirty="0">
                <a:solidFill>
                  <a:srgbClr val="001833"/>
                </a:solidFill>
                <a:latin typeface="Arial"/>
                <a:cs typeface="Arial"/>
              </a:rPr>
              <a:t>– </a:t>
            </a:r>
            <a:r>
              <a:rPr spc="-10" dirty="0">
                <a:solidFill>
                  <a:srgbClr val="001833"/>
                </a:solidFill>
                <a:latin typeface="Arial"/>
                <a:cs typeface="Arial"/>
              </a:rPr>
              <a:t>blood </a:t>
            </a:r>
            <a:r>
              <a:rPr spc="-5" dirty="0">
                <a:solidFill>
                  <a:srgbClr val="001833"/>
                </a:solidFill>
                <a:latin typeface="Arial"/>
                <a:cs typeface="Arial"/>
              </a:rPr>
              <a:t>loss </a:t>
            </a:r>
            <a:r>
              <a:rPr dirty="0">
                <a:solidFill>
                  <a:srgbClr val="001833"/>
                </a:solidFill>
                <a:latin typeface="Arial"/>
                <a:cs typeface="Arial"/>
              </a:rPr>
              <a:t>– </a:t>
            </a:r>
            <a:r>
              <a:rPr spc="-5" dirty="0">
                <a:solidFill>
                  <a:srgbClr val="001833"/>
                </a:solidFill>
                <a:latin typeface="Arial"/>
                <a:cs typeface="Arial"/>
              </a:rPr>
              <a:t>CO</a:t>
            </a:r>
            <a:r>
              <a:rPr spc="-55" dirty="0">
                <a:solidFill>
                  <a:srgbClr val="001833"/>
                </a:solidFill>
                <a:latin typeface="Arial"/>
                <a:cs typeface="Arial"/>
              </a:rPr>
              <a:t> </a:t>
            </a:r>
            <a:r>
              <a:rPr spc="-10" dirty="0">
                <a:solidFill>
                  <a:srgbClr val="001833"/>
                </a:solidFill>
                <a:latin typeface="Arial"/>
                <a:cs typeface="Arial"/>
              </a:rPr>
              <a:t>poisoning</a:t>
            </a:r>
            <a:endParaRPr>
              <a:solidFill>
                <a:prstClr val="black"/>
              </a:solidFill>
              <a:latin typeface="Arial"/>
              <a:cs typeface="Arial"/>
            </a:endParaRPr>
          </a:p>
        </p:txBody>
      </p:sp>
      <p:sp>
        <p:nvSpPr>
          <p:cNvPr id="21" name="object 21"/>
          <p:cNvSpPr/>
          <p:nvPr/>
        </p:nvSpPr>
        <p:spPr>
          <a:xfrm>
            <a:off x="838200" y="4450079"/>
            <a:ext cx="1502410" cy="695960"/>
          </a:xfrm>
          <a:custGeom>
            <a:avLst/>
            <a:gdLst/>
            <a:ahLst/>
            <a:cxnLst/>
            <a:rect l="l" t="t" r="r" b="b"/>
            <a:pathLst>
              <a:path w="1502410" h="695960">
                <a:moveTo>
                  <a:pt x="0" y="0"/>
                </a:moveTo>
                <a:lnTo>
                  <a:pt x="1502410" y="0"/>
                </a:lnTo>
                <a:lnTo>
                  <a:pt x="150241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2" name="object 22"/>
          <p:cNvSpPr txBox="1"/>
          <p:nvPr/>
        </p:nvSpPr>
        <p:spPr>
          <a:xfrm>
            <a:off x="916939" y="4461509"/>
            <a:ext cx="1002665" cy="299720"/>
          </a:xfrm>
          <a:prstGeom prst="rect">
            <a:avLst/>
          </a:prstGeom>
        </p:spPr>
        <p:txBody>
          <a:bodyPr vert="horz" wrap="square" lIns="0" tIns="12700" rIns="0" bIns="0" rtlCol="0">
            <a:spAutoFit/>
          </a:bodyPr>
          <a:lstStyle/>
          <a:p>
            <a:pPr marL="12700">
              <a:spcBef>
                <a:spcPts val="100"/>
              </a:spcBef>
            </a:pPr>
            <a:r>
              <a:rPr b="1" spc="-5" dirty="0">
                <a:solidFill>
                  <a:srgbClr val="FF0000"/>
                </a:solidFill>
                <a:latin typeface="Arial"/>
                <a:cs typeface="Arial"/>
              </a:rPr>
              <a:t>S</a:t>
            </a:r>
            <a:r>
              <a:rPr b="1" dirty="0">
                <a:solidFill>
                  <a:srgbClr val="003366"/>
                </a:solidFill>
                <a:latin typeface="Arial"/>
                <a:cs typeface="Arial"/>
              </a:rPr>
              <a:t>t</a:t>
            </a:r>
            <a:r>
              <a:rPr b="1" spc="-15" dirty="0">
                <a:solidFill>
                  <a:srgbClr val="003366"/>
                </a:solidFill>
                <a:latin typeface="Arial"/>
                <a:cs typeface="Arial"/>
              </a:rPr>
              <a:t>a</a:t>
            </a:r>
            <a:r>
              <a:rPr b="1" spc="5" dirty="0">
                <a:solidFill>
                  <a:srgbClr val="003366"/>
                </a:solidFill>
                <a:latin typeface="Arial"/>
                <a:cs typeface="Arial"/>
              </a:rPr>
              <a:t>g</a:t>
            </a:r>
            <a:r>
              <a:rPr b="1" spc="-5" dirty="0">
                <a:solidFill>
                  <a:srgbClr val="003366"/>
                </a:solidFill>
                <a:latin typeface="Arial"/>
                <a:cs typeface="Arial"/>
              </a:rPr>
              <a:t>nant</a:t>
            </a:r>
            <a:endParaRPr>
              <a:solidFill>
                <a:prstClr val="black"/>
              </a:solidFill>
              <a:latin typeface="Arial"/>
              <a:cs typeface="Arial"/>
            </a:endParaRPr>
          </a:p>
        </p:txBody>
      </p:sp>
      <p:sp>
        <p:nvSpPr>
          <p:cNvPr id="23" name="object 23"/>
          <p:cNvSpPr/>
          <p:nvPr/>
        </p:nvSpPr>
        <p:spPr>
          <a:xfrm>
            <a:off x="2340610" y="4450079"/>
            <a:ext cx="2302510" cy="695960"/>
          </a:xfrm>
          <a:custGeom>
            <a:avLst/>
            <a:gdLst/>
            <a:ahLst/>
            <a:cxnLst/>
            <a:rect l="l" t="t" r="r" b="b"/>
            <a:pathLst>
              <a:path w="2302510" h="695960">
                <a:moveTo>
                  <a:pt x="0" y="0"/>
                </a:moveTo>
                <a:lnTo>
                  <a:pt x="2302510" y="0"/>
                </a:lnTo>
                <a:lnTo>
                  <a:pt x="230251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4" name="object 24"/>
          <p:cNvSpPr txBox="1"/>
          <p:nvPr/>
        </p:nvSpPr>
        <p:spPr>
          <a:xfrm>
            <a:off x="2739389" y="4461509"/>
            <a:ext cx="963294"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perfusion</a:t>
            </a:r>
            <a:endParaRPr>
              <a:solidFill>
                <a:prstClr val="black"/>
              </a:solidFill>
              <a:latin typeface="Arial"/>
              <a:cs typeface="Arial"/>
            </a:endParaRPr>
          </a:p>
        </p:txBody>
      </p:sp>
      <p:sp>
        <p:nvSpPr>
          <p:cNvPr id="25" name="object 25"/>
          <p:cNvSpPr/>
          <p:nvPr/>
        </p:nvSpPr>
        <p:spPr>
          <a:xfrm>
            <a:off x="4643120" y="4450079"/>
            <a:ext cx="4500880" cy="695960"/>
          </a:xfrm>
          <a:custGeom>
            <a:avLst/>
            <a:gdLst/>
            <a:ahLst/>
            <a:cxnLst/>
            <a:rect l="l" t="t" r="r" b="b"/>
            <a:pathLst>
              <a:path w="4500880" h="695960">
                <a:moveTo>
                  <a:pt x="0" y="0"/>
                </a:moveTo>
                <a:lnTo>
                  <a:pt x="4500880" y="0"/>
                </a:lnTo>
                <a:lnTo>
                  <a:pt x="4500880" y="695960"/>
                </a:lnTo>
                <a:lnTo>
                  <a:pt x="0" y="695960"/>
                </a:lnTo>
                <a:lnTo>
                  <a:pt x="0" y="0"/>
                </a:lnTo>
                <a:close/>
              </a:path>
            </a:pathLst>
          </a:custGeom>
          <a:solidFill>
            <a:srgbClr val="CCEBEB"/>
          </a:solidFill>
        </p:spPr>
        <p:txBody>
          <a:bodyPr wrap="square" lIns="0" tIns="0" rIns="0" bIns="0" rtlCol="0"/>
          <a:lstStyle/>
          <a:p>
            <a:endParaRPr>
              <a:solidFill>
                <a:prstClr val="black"/>
              </a:solidFill>
            </a:endParaRPr>
          </a:p>
        </p:txBody>
      </p:sp>
      <p:sp>
        <p:nvSpPr>
          <p:cNvPr id="26" name="object 26"/>
          <p:cNvSpPr txBox="1"/>
          <p:nvPr/>
        </p:nvSpPr>
        <p:spPr>
          <a:xfrm>
            <a:off x="4721859" y="4461509"/>
            <a:ext cx="330644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Heart failure </a:t>
            </a:r>
            <a:r>
              <a:rPr dirty="0">
                <a:solidFill>
                  <a:srgbClr val="001833"/>
                </a:solidFill>
                <a:latin typeface="Arial"/>
                <a:cs typeface="Arial"/>
              </a:rPr>
              <a:t>– </a:t>
            </a:r>
            <a:r>
              <a:rPr spc="-5" dirty="0">
                <a:solidFill>
                  <a:srgbClr val="001833"/>
                </a:solidFill>
                <a:latin typeface="Arial"/>
                <a:cs typeface="Arial"/>
              </a:rPr>
              <a:t>Shock </a:t>
            </a:r>
            <a:r>
              <a:rPr dirty="0">
                <a:solidFill>
                  <a:srgbClr val="001833"/>
                </a:solidFill>
                <a:latin typeface="Arial"/>
                <a:cs typeface="Arial"/>
              </a:rPr>
              <a:t>–</a:t>
            </a:r>
            <a:r>
              <a:rPr spc="-20" dirty="0">
                <a:solidFill>
                  <a:srgbClr val="001833"/>
                </a:solidFill>
                <a:latin typeface="Arial"/>
                <a:cs typeface="Arial"/>
              </a:rPr>
              <a:t> </a:t>
            </a:r>
            <a:r>
              <a:rPr spc="-10" dirty="0">
                <a:solidFill>
                  <a:srgbClr val="001833"/>
                </a:solidFill>
                <a:latin typeface="Arial"/>
                <a:cs typeface="Arial"/>
              </a:rPr>
              <a:t>ischemia</a:t>
            </a:r>
            <a:endParaRPr>
              <a:solidFill>
                <a:prstClr val="black"/>
              </a:solidFill>
              <a:latin typeface="Arial"/>
              <a:cs typeface="Arial"/>
            </a:endParaRPr>
          </a:p>
        </p:txBody>
      </p:sp>
      <p:sp>
        <p:nvSpPr>
          <p:cNvPr id="27" name="object 27"/>
          <p:cNvSpPr/>
          <p:nvPr/>
        </p:nvSpPr>
        <p:spPr>
          <a:xfrm>
            <a:off x="838200" y="5146040"/>
            <a:ext cx="1502410" cy="695960"/>
          </a:xfrm>
          <a:custGeom>
            <a:avLst/>
            <a:gdLst/>
            <a:ahLst/>
            <a:cxnLst/>
            <a:rect l="l" t="t" r="r" b="b"/>
            <a:pathLst>
              <a:path w="1502410" h="695960">
                <a:moveTo>
                  <a:pt x="0" y="0"/>
                </a:moveTo>
                <a:lnTo>
                  <a:pt x="1502410" y="0"/>
                </a:lnTo>
                <a:lnTo>
                  <a:pt x="150241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28" name="object 28"/>
          <p:cNvSpPr txBox="1"/>
          <p:nvPr/>
        </p:nvSpPr>
        <p:spPr>
          <a:xfrm>
            <a:off x="916939" y="5158740"/>
            <a:ext cx="1130300" cy="299720"/>
          </a:xfrm>
          <a:prstGeom prst="rect">
            <a:avLst/>
          </a:prstGeom>
        </p:spPr>
        <p:txBody>
          <a:bodyPr vert="horz" wrap="square" lIns="0" tIns="12700" rIns="0" bIns="0" rtlCol="0">
            <a:spAutoFit/>
          </a:bodyPr>
          <a:lstStyle/>
          <a:p>
            <a:pPr marL="12700">
              <a:spcBef>
                <a:spcPts val="100"/>
              </a:spcBef>
            </a:pPr>
            <a:r>
              <a:rPr b="1" spc="-5" dirty="0">
                <a:solidFill>
                  <a:srgbClr val="FF0000"/>
                </a:solidFill>
                <a:latin typeface="Arial"/>
                <a:cs typeface="Arial"/>
              </a:rPr>
              <a:t>H</a:t>
            </a:r>
            <a:r>
              <a:rPr b="1" spc="-5" dirty="0">
                <a:solidFill>
                  <a:srgbClr val="003366"/>
                </a:solidFill>
                <a:latin typeface="Arial"/>
                <a:cs typeface="Arial"/>
              </a:rPr>
              <a:t>istotoxic</a:t>
            </a:r>
            <a:endParaRPr>
              <a:solidFill>
                <a:prstClr val="black"/>
              </a:solidFill>
              <a:latin typeface="Arial"/>
              <a:cs typeface="Arial"/>
            </a:endParaRPr>
          </a:p>
        </p:txBody>
      </p:sp>
      <p:sp>
        <p:nvSpPr>
          <p:cNvPr id="29" name="object 29"/>
          <p:cNvSpPr/>
          <p:nvPr/>
        </p:nvSpPr>
        <p:spPr>
          <a:xfrm>
            <a:off x="2340610" y="5146040"/>
            <a:ext cx="2302510" cy="695960"/>
          </a:xfrm>
          <a:custGeom>
            <a:avLst/>
            <a:gdLst/>
            <a:ahLst/>
            <a:cxnLst/>
            <a:rect l="l" t="t" r="r" b="b"/>
            <a:pathLst>
              <a:path w="2302510" h="695960">
                <a:moveTo>
                  <a:pt x="0" y="0"/>
                </a:moveTo>
                <a:lnTo>
                  <a:pt x="2302510" y="0"/>
                </a:lnTo>
                <a:lnTo>
                  <a:pt x="230251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30" name="object 30"/>
          <p:cNvSpPr txBox="1"/>
          <p:nvPr/>
        </p:nvSpPr>
        <p:spPr>
          <a:xfrm>
            <a:off x="2419350" y="5158740"/>
            <a:ext cx="1641475" cy="299720"/>
          </a:xfrm>
          <a:prstGeom prst="rect">
            <a:avLst/>
          </a:prstGeom>
        </p:spPr>
        <p:txBody>
          <a:bodyPr vert="horz" wrap="square" lIns="0" tIns="12700" rIns="0" bIns="0" rtlCol="0">
            <a:spAutoFit/>
          </a:bodyPr>
          <a:lstStyle/>
          <a:p>
            <a:pPr marL="12700">
              <a:spcBef>
                <a:spcPts val="100"/>
              </a:spcBef>
            </a:pPr>
            <a:r>
              <a:rPr spc="-10" dirty="0">
                <a:solidFill>
                  <a:srgbClr val="001833"/>
                </a:solidFill>
                <a:latin typeface="Arial"/>
                <a:cs typeface="Arial"/>
              </a:rPr>
              <a:t>Cellular</a:t>
            </a:r>
            <a:r>
              <a:rPr spc="-50" dirty="0">
                <a:solidFill>
                  <a:srgbClr val="001833"/>
                </a:solidFill>
                <a:latin typeface="Arial"/>
                <a:cs typeface="Arial"/>
              </a:rPr>
              <a:t> </a:t>
            </a:r>
            <a:r>
              <a:rPr spc="-15" dirty="0">
                <a:solidFill>
                  <a:srgbClr val="001833"/>
                </a:solidFill>
                <a:latin typeface="Arial"/>
                <a:cs typeface="Arial"/>
              </a:rPr>
              <a:t>hypoxia</a:t>
            </a:r>
            <a:endParaRPr>
              <a:solidFill>
                <a:prstClr val="black"/>
              </a:solidFill>
              <a:latin typeface="Arial"/>
              <a:cs typeface="Arial"/>
            </a:endParaRPr>
          </a:p>
        </p:txBody>
      </p:sp>
      <p:sp>
        <p:nvSpPr>
          <p:cNvPr id="31" name="object 31"/>
          <p:cNvSpPr/>
          <p:nvPr/>
        </p:nvSpPr>
        <p:spPr>
          <a:xfrm>
            <a:off x="4643120" y="5146040"/>
            <a:ext cx="4500880" cy="695960"/>
          </a:xfrm>
          <a:custGeom>
            <a:avLst/>
            <a:gdLst/>
            <a:ahLst/>
            <a:cxnLst/>
            <a:rect l="l" t="t" r="r" b="b"/>
            <a:pathLst>
              <a:path w="4500880" h="695960">
                <a:moveTo>
                  <a:pt x="0" y="0"/>
                </a:moveTo>
                <a:lnTo>
                  <a:pt x="4500880" y="0"/>
                </a:lnTo>
                <a:lnTo>
                  <a:pt x="4500880" y="695960"/>
                </a:lnTo>
                <a:lnTo>
                  <a:pt x="0" y="695960"/>
                </a:lnTo>
                <a:lnTo>
                  <a:pt x="0" y="0"/>
                </a:lnTo>
                <a:close/>
              </a:path>
            </a:pathLst>
          </a:custGeom>
          <a:solidFill>
            <a:srgbClr val="E7F5F5"/>
          </a:solidFill>
        </p:spPr>
        <p:txBody>
          <a:bodyPr wrap="square" lIns="0" tIns="0" rIns="0" bIns="0" rtlCol="0"/>
          <a:lstStyle/>
          <a:p>
            <a:endParaRPr>
              <a:solidFill>
                <a:prstClr val="black"/>
              </a:solidFill>
            </a:endParaRPr>
          </a:p>
        </p:txBody>
      </p:sp>
      <p:sp>
        <p:nvSpPr>
          <p:cNvPr id="32" name="object 32"/>
          <p:cNvSpPr txBox="1"/>
          <p:nvPr/>
        </p:nvSpPr>
        <p:spPr>
          <a:xfrm>
            <a:off x="4721859" y="5158740"/>
            <a:ext cx="3710304" cy="554990"/>
          </a:xfrm>
          <a:prstGeom prst="rect">
            <a:avLst/>
          </a:prstGeom>
        </p:spPr>
        <p:txBody>
          <a:bodyPr vert="horz" wrap="square" lIns="0" tIns="36830" rIns="0" bIns="0" rtlCol="0">
            <a:spAutoFit/>
          </a:bodyPr>
          <a:lstStyle/>
          <a:p>
            <a:pPr marL="12700" marR="5080">
              <a:lnSpc>
                <a:spcPts val="2010"/>
              </a:lnSpc>
              <a:spcBef>
                <a:spcPts val="290"/>
              </a:spcBef>
            </a:pPr>
            <a:r>
              <a:rPr spc="-10" dirty="0">
                <a:solidFill>
                  <a:srgbClr val="001833"/>
                </a:solidFill>
                <a:latin typeface="Arial"/>
                <a:cs typeface="Arial"/>
              </a:rPr>
              <a:t>Cyanide </a:t>
            </a:r>
            <a:r>
              <a:rPr dirty="0">
                <a:solidFill>
                  <a:srgbClr val="001833"/>
                </a:solidFill>
                <a:latin typeface="Arial"/>
                <a:cs typeface="Arial"/>
              </a:rPr>
              <a:t>– </a:t>
            </a:r>
            <a:r>
              <a:rPr spc="-10" dirty="0">
                <a:solidFill>
                  <a:srgbClr val="001833"/>
                </a:solidFill>
                <a:latin typeface="Arial"/>
                <a:cs typeface="Arial"/>
              </a:rPr>
              <a:t>other </a:t>
            </a:r>
            <a:r>
              <a:rPr spc="-5" dirty="0">
                <a:solidFill>
                  <a:srgbClr val="001833"/>
                </a:solidFill>
                <a:latin typeface="Arial"/>
                <a:cs typeface="Arial"/>
              </a:rPr>
              <a:t>metabolic </a:t>
            </a:r>
            <a:r>
              <a:rPr spc="-10" dirty="0">
                <a:solidFill>
                  <a:srgbClr val="001833"/>
                </a:solidFill>
                <a:latin typeface="Arial"/>
                <a:cs typeface="Arial"/>
              </a:rPr>
              <a:t>poisons </a:t>
            </a:r>
            <a:r>
              <a:rPr dirty="0">
                <a:solidFill>
                  <a:srgbClr val="001833"/>
                </a:solidFill>
                <a:latin typeface="Arial"/>
                <a:cs typeface="Arial"/>
              </a:rPr>
              <a:t>–  </a:t>
            </a:r>
            <a:r>
              <a:rPr spc="-5" dirty="0">
                <a:solidFill>
                  <a:srgbClr val="001833"/>
                </a:solidFill>
                <a:latin typeface="Arial"/>
                <a:cs typeface="Arial"/>
              </a:rPr>
              <a:t>shifting of </a:t>
            </a:r>
            <a:r>
              <a:rPr spc="-10" dirty="0">
                <a:solidFill>
                  <a:srgbClr val="001833"/>
                </a:solidFill>
                <a:latin typeface="Arial"/>
                <a:cs typeface="Arial"/>
              </a:rPr>
              <a:t>O2-HB</a:t>
            </a:r>
            <a:r>
              <a:rPr dirty="0">
                <a:solidFill>
                  <a:srgbClr val="001833"/>
                </a:solidFill>
                <a:latin typeface="Arial"/>
                <a:cs typeface="Arial"/>
              </a:rPr>
              <a:t> </a:t>
            </a:r>
            <a:r>
              <a:rPr spc="-5" dirty="0">
                <a:solidFill>
                  <a:srgbClr val="001833"/>
                </a:solidFill>
                <a:latin typeface="Arial"/>
                <a:cs typeface="Arial"/>
              </a:rPr>
              <a:t>curve.</a:t>
            </a:r>
            <a:endParaRPr>
              <a:solidFill>
                <a:prstClr val="black"/>
              </a:solidFill>
              <a:latin typeface="Arial"/>
              <a:cs typeface="Arial"/>
            </a:endParaRPr>
          </a:p>
        </p:txBody>
      </p:sp>
      <p:sp>
        <p:nvSpPr>
          <p:cNvPr id="33" name="object 33"/>
          <p:cNvSpPr/>
          <p:nvPr/>
        </p:nvSpPr>
        <p:spPr>
          <a:xfrm>
            <a:off x="2416810" y="3144520"/>
            <a:ext cx="179069" cy="25272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4" name="object 34"/>
          <p:cNvSpPr/>
          <p:nvPr/>
        </p:nvSpPr>
        <p:spPr>
          <a:xfrm>
            <a:off x="2416810" y="3144520"/>
            <a:ext cx="179070" cy="252729"/>
          </a:xfrm>
          <a:custGeom>
            <a:avLst/>
            <a:gdLst/>
            <a:ahLst/>
            <a:cxnLst/>
            <a:rect l="l" t="t" r="r" b="b"/>
            <a:pathLst>
              <a:path w="179069" h="252729">
                <a:moveTo>
                  <a:pt x="44450" y="0"/>
                </a:moveTo>
                <a:lnTo>
                  <a:pt x="44450" y="162559"/>
                </a:lnTo>
                <a:lnTo>
                  <a:pt x="0" y="162559"/>
                </a:lnTo>
                <a:lnTo>
                  <a:pt x="88900" y="252729"/>
                </a:lnTo>
                <a:lnTo>
                  <a:pt x="179069" y="162559"/>
                </a:lnTo>
                <a:lnTo>
                  <a:pt x="134619" y="162559"/>
                </a:lnTo>
                <a:lnTo>
                  <a:pt x="134619" y="0"/>
                </a:lnTo>
                <a:lnTo>
                  <a:pt x="44450" y="0"/>
                </a:lnTo>
                <a:close/>
              </a:path>
            </a:pathLst>
          </a:custGeom>
          <a:ln w="9344">
            <a:solidFill>
              <a:srgbClr val="003366"/>
            </a:solidFill>
          </a:ln>
        </p:spPr>
        <p:txBody>
          <a:bodyPr wrap="square" lIns="0" tIns="0" rIns="0" bIns="0" rtlCol="0"/>
          <a:lstStyle/>
          <a:p>
            <a:endParaRPr>
              <a:solidFill>
                <a:prstClr val="black"/>
              </a:solidFill>
            </a:endParaRPr>
          </a:p>
        </p:txBody>
      </p:sp>
      <p:sp>
        <p:nvSpPr>
          <p:cNvPr id="35" name="object 35"/>
          <p:cNvSpPr/>
          <p:nvPr/>
        </p:nvSpPr>
        <p:spPr>
          <a:xfrm>
            <a:off x="2416810" y="3144520"/>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36" name="object 36"/>
          <p:cNvSpPr/>
          <p:nvPr/>
        </p:nvSpPr>
        <p:spPr>
          <a:xfrm>
            <a:off x="2595879" y="3397250"/>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37" name="object 37"/>
          <p:cNvSpPr/>
          <p:nvPr/>
        </p:nvSpPr>
        <p:spPr>
          <a:xfrm>
            <a:off x="2448560" y="3848100"/>
            <a:ext cx="181609" cy="25146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8" name="object 38"/>
          <p:cNvSpPr/>
          <p:nvPr/>
        </p:nvSpPr>
        <p:spPr>
          <a:xfrm>
            <a:off x="2448560" y="3848100"/>
            <a:ext cx="181610" cy="251460"/>
          </a:xfrm>
          <a:custGeom>
            <a:avLst/>
            <a:gdLst/>
            <a:ahLst/>
            <a:cxnLst/>
            <a:rect l="l" t="t" r="r" b="b"/>
            <a:pathLst>
              <a:path w="181610" h="251460">
                <a:moveTo>
                  <a:pt x="45719" y="0"/>
                </a:moveTo>
                <a:lnTo>
                  <a:pt x="45719" y="161289"/>
                </a:lnTo>
                <a:lnTo>
                  <a:pt x="0" y="161289"/>
                </a:lnTo>
                <a:lnTo>
                  <a:pt x="91439" y="251460"/>
                </a:lnTo>
                <a:lnTo>
                  <a:pt x="181609" y="161289"/>
                </a:lnTo>
                <a:lnTo>
                  <a:pt x="137159" y="161289"/>
                </a:lnTo>
                <a:lnTo>
                  <a:pt x="137159" y="0"/>
                </a:lnTo>
                <a:lnTo>
                  <a:pt x="45719" y="0"/>
                </a:lnTo>
                <a:close/>
              </a:path>
            </a:pathLst>
          </a:custGeom>
          <a:ln w="9344">
            <a:solidFill>
              <a:srgbClr val="003366"/>
            </a:solidFill>
          </a:ln>
        </p:spPr>
        <p:txBody>
          <a:bodyPr wrap="square" lIns="0" tIns="0" rIns="0" bIns="0" rtlCol="0"/>
          <a:lstStyle/>
          <a:p>
            <a:endParaRPr>
              <a:solidFill>
                <a:prstClr val="black"/>
              </a:solidFill>
            </a:endParaRPr>
          </a:p>
        </p:txBody>
      </p:sp>
      <p:sp>
        <p:nvSpPr>
          <p:cNvPr id="39" name="object 39"/>
          <p:cNvSpPr/>
          <p:nvPr/>
        </p:nvSpPr>
        <p:spPr>
          <a:xfrm>
            <a:off x="2448560" y="3848100"/>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0" name="object 40"/>
          <p:cNvSpPr/>
          <p:nvPr/>
        </p:nvSpPr>
        <p:spPr>
          <a:xfrm>
            <a:off x="2630170" y="4099559"/>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1" name="object 41"/>
          <p:cNvSpPr/>
          <p:nvPr/>
        </p:nvSpPr>
        <p:spPr>
          <a:xfrm>
            <a:off x="2448560" y="4522470"/>
            <a:ext cx="181609" cy="25273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2" name="object 42"/>
          <p:cNvSpPr/>
          <p:nvPr/>
        </p:nvSpPr>
        <p:spPr>
          <a:xfrm>
            <a:off x="2448560" y="4522470"/>
            <a:ext cx="181610" cy="252729"/>
          </a:xfrm>
          <a:custGeom>
            <a:avLst/>
            <a:gdLst/>
            <a:ahLst/>
            <a:cxnLst/>
            <a:rect l="l" t="t" r="r" b="b"/>
            <a:pathLst>
              <a:path w="181610" h="252729">
                <a:moveTo>
                  <a:pt x="45719" y="0"/>
                </a:moveTo>
                <a:lnTo>
                  <a:pt x="45719" y="162559"/>
                </a:lnTo>
                <a:lnTo>
                  <a:pt x="0" y="162559"/>
                </a:lnTo>
                <a:lnTo>
                  <a:pt x="91439" y="252729"/>
                </a:lnTo>
                <a:lnTo>
                  <a:pt x="181609" y="162559"/>
                </a:lnTo>
                <a:lnTo>
                  <a:pt x="137159" y="162559"/>
                </a:lnTo>
                <a:lnTo>
                  <a:pt x="137159" y="0"/>
                </a:lnTo>
                <a:lnTo>
                  <a:pt x="45719" y="0"/>
                </a:lnTo>
                <a:close/>
              </a:path>
            </a:pathLst>
          </a:custGeom>
          <a:ln w="9344">
            <a:solidFill>
              <a:srgbClr val="003366"/>
            </a:solidFill>
          </a:ln>
        </p:spPr>
        <p:txBody>
          <a:bodyPr wrap="square" lIns="0" tIns="0" rIns="0" bIns="0" rtlCol="0"/>
          <a:lstStyle/>
          <a:p>
            <a:endParaRPr>
              <a:solidFill>
                <a:prstClr val="black"/>
              </a:solidFill>
            </a:endParaRPr>
          </a:p>
        </p:txBody>
      </p:sp>
      <p:sp>
        <p:nvSpPr>
          <p:cNvPr id="43" name="object 43"/>
          <p:cNvSpPr/>
          <p:nvPr/>
        </p:nvSpPr>
        <p:spPr>
          <a:xfrm>
            <a:off x="2448560" y="4522470"/>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
        <p:nvSpPr>
          <p:cNvPr id="44" name="object 44"/>
          <p:cNvSpPr/>
          <p:nvPr/>
        </p:nvSpPr>
        <p:spPr>
          <a:xfrm>
            <a:off x="2630170" y="4775200"/>
            <a:ext cx="0" cy="0"/>
          </a:xfrm>
          <a:custGeom>
            <a:avLst/>
            <a:gdLst/>
            <a:ahLst/>
            <a:cxnLst/>
            <a:rect l="l" t="t" r="r" b="b"/>
            <a:pathLst>
              <a:path>
                <a:moveTo>
                  <a:pt x="0" y="0"/>
                </a:moveTo>
                <a:lnTo>
                  <a:pt x="0" y="0"/>
                </a:lnTo>
              </a:path>
            </a:pathLst>
          </a:custGeom>
          <a:ln w="9344">
            <a:solidFill>
              <a:srgbClr val="003366"/>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33529241"/>
      </p:ext>
    </p:extLst>
  </p:cSld>
  <p:clrMapOvr>
    <a:masterClrMapping/>
  </p:clrMapOvr>
  <p:transition>
    <p:dissolv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33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33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19720</TotalTime>
  <Words>2395</Words>
  <Application>Microsoft Office PowerPoint</Application>
  <PresentationFormat>On-screen Show (4:3)</PresentationFormat>
  <Paragraphs>531</Paragraphs>
  <Slides>66</Slides>
  <Notes>1</Notes>
  <HiddenSlides>0</HiddenSlides>
  <MMClips>0</MMClips>
  <ScaleCrop>false</ScaleCrop>
  <HeadingPairs>
    <vt:vector size="4" baseType="variant">
      <vt:variant>
        <vt:lpstr>Theme</vt:lpstr>
      </vt:variant>
      <vt:variant>
        <vt:i4>7</vt:i4>
      </vt:variant>
      <vt:variant>
        <vt:lpstr>Slide Titles</vt:lpstr>
      </vt:variant>
      <vt:variant>
        <vt:i4>66</vt:i4>
      </vt:variant>
    </vt:vector>
  </HeadingPairs>
  <TitlesOfParts>
    <vt:vector size="73" baseType="lpstr">
      <vt:lpstr>1_Office Theme</vt:lpstr>
      <vt:lpstr>2_Office Theme</vt:lpstr>
      <vt:lpstr>Slipstream</vt:lpstr>
      <vt:lpstr>3_Office Theme</vt:lpstr>
      <vt:lpstr>6_Office Theme</vt:lpstr>
      <vt:lpstr>7_Office Theme</vt:lpstr>
      <vt:lpstr>8_Office Theme</vt:lpstr>
      <vt:lpstr>PowerPoint Presentation</vt:lpstr>
      <vt:lpstr>PowerPoint Presentation</vt:lpstr>
      <vt:lpstr>Definition of O2 therapy</vt:lpstr>
      <vt:lpstr>Indications for Oxygen Therapy </vt:lpstr>
      <vt:lpstr>PowerPoint Presentation</vt:lpstr>
      <vt:lpstr>Oxygen Flux and Requirements</vt:lpstr>
      <vt:lpstr>Assessment </vt:lpstr>
      <vt:lpstr>GRADING OF HYPOXIA</vt:lpstr>
      <vt:lpstr>TYPES OF HYPOXIA</vt:lpstr>
      <vt:lpstr>Benefit of O2 therapy in Hypoxia</vt:lpstr>
      <vt:lpstr>PowerPoint Presentation</vt:lpstr>
      <vt:lpstr>Classification of Oxygen Delivery Systems</vt:lpstr>
      <vt:lpstr>Oxygen Devices Classification</vt:lpstr>
      <vt:lpstr>Oxygen therapy devices</vt:lpstr>
      <vt:lpstr>Nasal Catheter</vt:lpstr>
      <vt:lpstr>PowerPoint Presentation</vt:lpstr>
      <vt:lpstr>Nasal Prongs</vt:lpstr>
      <vt:lpstr>PowerPoint Presentation</vt:lpstr>
      <vt:lpstr>PowerPoint Presentation</vt:lpstr>
      <vt:lpstr>Face Mask</vt:lpstr>
      <vt:lpstr>The Simple Oxygen Mask</vt:lpstr>
      <vt:lpstr>Simple Oxygen mask</vt:lpstr>
      <vt:lpstr>PowerPoint Presentation</vt:lpstr>
      <vt:lpstr>Partial Rebreather Mask </vt:lpstr>
      <vt:lpstr>Partial Rebreather Mask</vt:lpstr>
      <vt:lpstr>PowerPoint Presentation</vt:lpstr>
      <vt:lpstr>Non Rebreather Mask</vt:lpstr>
      <vt:lpstr>PowerPoint Presentation</vt:lpstr>
      <vt:lpstr>PowerPoint Presentation</vt:lpstr>
      <vt:lpstr>Venturi mask </vt:lpstr>
      <vt:lpstr>Venturi mask</vt:lpstr>
      <vt:lpstr>Venturi mask</vt:lpstr>
      <vt:lpstr>PowerPoint Presentation</vt:lpstr>
      <vt:lpstr>PowerPoint Presentation</vt:lpstr>
      <vt:lpstr>T-piece</vt:lpstr>
      <vt:lpstr>Trach Collar</vt:lpstr>
      <vt:lpstr>Positive pressure  ventilation</vt:lpstr>
      <vt:lpstr>PowerPoint Presentation</vt:lpstr>
      <vt:lpstr>Positive pressure ventilation</vt:lpstr>
      <vt:lpstr>Oxygen Toxicity</vt:lpstr>
      <vt:lpstr>PowerPoint Presentation</vt:lpstr>
      <vt:lpstr>PowerPoint Presentation</vt:lpstr>
      <vt:lpstr>Hyperbaric Oxygen Therapy </vt:lpstr>
      <vt:lpstr>Definition</vt:lpstr>
      <vt:lpstr>History</vt:lpstr>
      <vt:lpstr>PowerPoint Presentation</vt:lpstr>
      <vt:lpstr>Physiology</vt:lpstr>
      <vt:lpstr>Effect of Pressure On Arterial O2</vt:lpstr>
      <vt:lpstr>Mechanism for HBO Therapy</vt:lpstr>
      <vt:lpstr>PowerPoint Presentation</vt:lpstr>
      <vt:lpstr> Types of hyperbaric chambers: </vt:lpstr>
      <vt:lpstr>PowerPoint Presentation</vt:lpstr>
      <vt:lpstr>Process Of Treatment</vt:lpstr>
      <vt:lpstr>Indications for HBOT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Oxygen - A Brief Review</dc:title>
  <dc:creator>KN-Leelavathi</dc:creator>
  <cp:lastModifiedBy>KN-Leelavathi</cp:lastModifiedBy>
  <cp:revision>103</cp:revision>
  <dcterms:created xsi:type="dcterms:W3CDTF">2019-10-28T14:40:43Z</dcterms:created>
  <dcterms:modified xsi:type="dcterms:W3CDTF">2019-12-15T16:29:56Z</dcterms:modified>
</cp:coreProperties>
</file>